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72F280-5C40-46D0-8183-0EB2B62723C7}">
  <a:tblStyle styleId="{B372F280-5C40-46D0-8183-0EB2B62723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9672D7A-EE0F-43B2-B5F1-E9634EDA46C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9"/>
  </p:normalViewPr>
  <p:slideViewPr>
    <p:cSldViewPr snapToGrid="0">
      <p:cViewPr varScale="1">
        <p:scale>
          <a:sx n="152" d="100"/>
          <a:sy n="152" d="100"/>
        </p:scale>
        <p:origin x="72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6b704576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6b704576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6c93db2e40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6c93db2e4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c93db2e40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6c93db2e40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6c93db2e40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6c93db2e4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6c93db2e40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6c93db2e40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6c93db2e40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6c93db2e40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ca564f7c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a564f7c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ca564f7c23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ca564f7c2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ca564f7c2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ca564f7c2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ca564f7c2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ca564f7c2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ca564f7c23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ca564f7c2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6b7045763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6b7045763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ca564f7c2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ca564f7c2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ca564f7c2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ca564f7c2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ca564f7c2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ca564f7c2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6f040f16f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6f040f16f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ca564f7c23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ca564f7c2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ca564f7c2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ca564f7c2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6f040f16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6f040f16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cc557b3b5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cc557b3b5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ced684080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ced684080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ced684080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ced684080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6b7045763e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6b7045763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6f040f16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6f040f16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876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6f040f16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6f040f16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859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6f040f16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6f040f16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536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cc557b3b52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cc557b3b5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c557b3b5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cc557b3b5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6c93db2e40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6c93db2e4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6c93db2e4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6c93db2e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6c93db2e4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6c93db2e4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6c93db2e40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6c93db2e4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slide" Target="slide19.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97200" y="2383875"/>
            <a:ext cx="38127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Coca Cola &lt;&gt; Valiance Solutions</a:t>
            </a:r>
            <a:endParaRPr sz="1800" b="1">
              <a:solidFill>
                <a:srgbClr val="CC0000"/>
              </a:solidFill>
            </a:endParaRPr>
          </a:p>
        </p:txBody>
      </p:sp>
      <p:sp>
        <p:nvSpPr>
          <p:cNvPr id="55" name="Google Shape;55;p13"/>
          <p:cNvSpPr txBox="1"/>
          <p:nvPr/>
        </p:nvSpPr>
        <p:spPr>
          <a:xfrm>
            <a:off x="314579" y="2764882"/>
            <a:ext cx="2788200" cy="2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2"/>
                </a:solidFill>
              </a:rPr>
              <a:t>April 24, </a:t>
            </a:r>
            <a:r>
              <a:rPr lang="en" sz="1300" b="1" dirty="0">
                <a:solidFill>
                  <a:schemeClr val="dk2"/>
                </a:solidFill>
              </a:rPr>
              <a:t>2024</a:t>
            </a:r>
            <a:endParaRPr sz="1300" b="1"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2"/>
          <p:cNvSpPr/>
          <p:nvPr/>
        </p:nvSpPr>
        <p:spPr>
          <a:xfrm>
            <a:off x="313625" y="734625"/>
            <a:ext cx="8666100" cy="108420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l" rtl="0">
              <a:spcBef>
                <a:spcPts val="0"/>
              </a:spcBef>
              <a:spcAft>
                <a:spcPts val="0"/>
              </a:spcAft>
              <a:buNone/>
            </a:pPr>
            <a:r>
              <a:rPr lang="en" sz="1300" b="1">
                <a:solidFill>
                  <a:schemeClr val="dk1"/>
                </a:solidFill>
              </a:rPr>
              <a:t>Why predict at cost bucket level?</a:t>
            </a:r>
            <a:endParaRPr sz="1300" b="1">
              <a:solidFill>
                <a:schemeClr val="dk1"/>
              </a:solidFill>
            </a:endParaRPr>
          </a:p>
          <a:p>
            <a:pPr marL="0" lvl="0" indent="0" algn="l" rtl="0">
              <a:spcBef>
                <a:spcPts val="0"/>
              </a:spcBef>
              <a:spcAft>
                <a:spcPts val="0"/>
              </a:spcAft>
              <a:buNone/>
            </a:pPr>
            <a:endParaRPr sz="1300" b="1">
              <a:solidFill>
                <a:schemeClr val="dk1"/>
              </a:solidFill>
            </a:endParaRPr>
          </a:p>
          <a:p>
            <a:pPr marL="0" lvl="0" indent="0" algn="l" rtl="0">
              <a:spcBef>
                <a:spcPts val="0"/>
              </a:spcBef>
              <a:spcAft>
                <a:spcPts val="0"/>
              </a:spcAft>
              <a:buNone/>
            </a:pPr>
            <a:r>
              <a:rPr lang="en" sz="1200">
                <a:solidFill>
                  <a:schemeClr val="dk1"/>
                </a:solidFill>
              </a:rPr>
              <a:t>The model was unable to predict accurately at </a:t>
            </a:r>
            <a:r>
              <a:rPr lang="en" sz="1200" b="1">
                <a:solidFill>
                  <a:srgbClr val="CC0000"/>
                </a:solidFill>
              </a:rPr>
              <a:t>‘per service cost’</a:t>
            </a:r>
            <a:r>
              <a:rPr lang="en" sz="1200">
                <a:solidFill>
                  <a:schemeClr val="dk1"/>
                </a:solidFill>
              </a:rPr>
              <a:t>, therefore we tried to </a:t>
            </a:r>
            <a:r>
              <a:rPr lang="en" sz="1200" b="1" u="sng">
                <a:solidFill>
                  <a:schemeClr val="dk1"/>
                </a:solidFill>
              </a:rPr>
              <a:t>reduce the granularity</a:t>
            </a:r>
            <a:r>
              <a:rPr lang="en" sz="1200">
                <a:solidFill>
                  <a:schemeClr val="dk1"/>
                </a:solidFill>
              </a:rPr>
              <a:t> and estimate the </a:t>
            </a:r>
            <a:r>
              <a:rPr lang="en" sz="1200" b="1">
                <a:solidFill>
                  <a:srgbClr val="CC0000"/>
                </a:solidFill>
              </a:rPr>
              <a:t>cost bucket</a:t>
            </a:r>
            <a:r>
              <a:rPr lang="en" sz="1200">
                <a:solidFill>
                  <a:schemeClr val="dk1"/>
                </a:solidFill>
              </a:rPr>
              <a:t>. However, the model is able to predict the cost only with a 30% accuracy.</a:t>
            </a:r>
            <a:endParaRPr sz="1200">
              <a:solidFill>
                <a:schemeClr val="dk1"/>
              </a:solidFill>
            </a:endParaRPr>
          </a:p>
        </p:txBody>
      </p:sp>
      <p:sp>
        <p:nvSpPr>
          <p:cNvPr id="213" name="Google Shape;213;p22"/>
          <p:cNvSpPr txBox="1"/>
          <p:nvPr/>
        </p:nvSpPr>
        <p:spPr>
          <a:xfrm>
            <a:off x="221000" y="250275"/>
            <a:ext cx="77403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Model 1 | ~30% accuracy in predicting the </a:t>
            </a:r>
            <a:r>
              <a:rPr lang="en" sz="1800" b="1">
                <a:solidFill>
                  <a:srgbClr val="666666"/>
                </a:solidFill>
              </a:rPr>
              <a:t>25th percentile cost bucket</a:t>
            </a:r>
            <a:endParaRPr sz="1800" b="1">
              <a:solidFill>
                <a:srgbClr val="666666"/>
              </a:solidFill>
            </a:endParaRPr>
          </a:p>
        </p:txBody>
      </p:sp>
      <p:pic>
        <p:nvPicPr>
          <p:cNvPr id="214" name="Google Shape;214;p22"/>
          <p:cNvPicPr preferRelativeResize="0"/>
          <p:nvPr/>
        </p:nvPicPr>
        <p:blipFill rotWithShape="1">
          <a:blip r:embed="rId3">
            <a:alphaModFix/>
          </a:blip>
          <a:srcRect l="26262" t="6489" r="34842" b="14075"/>
          <a:stretch/>
        </p:blipFill>
        <p:spPr>
          <a:xfrm>
            <a:off x="4231075" y="1980275"/>
            <a:ext cx="3556401" cy="3043350"/>
          </a:xfrm>
          <a:prstGeom prst="rect">
            <a:avLst/>
          </a:prstGeom>
          <a:noFill/>
          <a:ln w="9525" cap="flat" cmpd="sng">
            <a:solidFill>
              <a:schemeClr val="dk1"/>
            </a:solidFill>
            <a:prstDash val="solid"/>
            <a:round/>
            <a:headEnd type="none" w="sm" len="sm"/>
            <a:tailEnd type="none" w="sm" len="sm"/>
          </a:ln>
        </p:spPr>
      </p:pic>
      <p:pic>
        <p:nvPicPr>
          <p:cNvPr id="215" name="Google Shape;215;p22"/>
          <p:cNvPicPr preferRelativeResize="0"/>
          <p:nvPr/>
        </p:nvPicPr>
        <p:blipFill rotWithShape="1">
          <a:blip r:embed="rId4">
            <a:alphaModFix/>
          </a:blip>
          <a:srcRect l="25993" t="6489" r="34217" b="14075"/>
          <a:stretch/>
        </p:blipFill>
        <p:spPr>
          <a:xfrm>
            <a:off x="360100" y="1980275"/>
            <a:ext cx="3638301" cy="3043350"/>
          </a:xfrm>
          <a:prstGeom prst="rect">
            <a:avLst/>
          </a:prstGeom>
          <a:noFill/>
          <a:ln w="9525" cap="flat" cmpd="sng">
            <a:solidFill>
              <a:schemeClr val="dk1"/>
            </a:solidFill>
            <a:prstDash val="solid"/>
            <a:round/>
            <a:headEnd type="none" w="sm" len="sm"/>
            <a:tailEnd type="none" w="sm" len="sm"/>
          </a:ln>
        </p:spPr>
      </p:pic>
      <p:pic>
        <p:nvPicPr>
          <p:cNvPr id="216" name="Google Shape;216;p22"/>
          <p:cNvPicPr preferRelativeResize="0"/>
          <p:nvPr/>
        </p:nvPicPr>
        <p:blipFill rotWithShape="1">
          <a:blip r:embed="rId4">
            <a:alphaModFix/>
          </a:blip>
          <a:srcRect l="91313" t="20565"/>
          <a:stretch/>
        </p:blipFill>
        <p:spPr>
          <a:xfrm>
            <a:off x="7932250" y="1986782"/>
            <a:ext cx="794325" cy="3043350"/>
          </a:xfrm>
          <a:prstGeom prst="rect">
            <a:avLst/>
          </a:prstGeom>
          <a:noFill/>
          <a:ln w="9525" cap="flat" cmpd="sng">
            <a:solidFill>
              <a:schemeClr val="dk1"/>
            </a:solidFill>
            <a:prstDash val="dash"/>
            <a:round/>
            <a:headEnd type="none" w="sm" len="sm"/>
            <a:tailEnd type="none" w="sm" len="sm"/>
          </a:ln>
        </p:spPr>
      </p:pic>
      <p:sp>
        <p:nvSpPr>
          <p:cNvPr id="217" name="Google Shape;217;p22"/>
          <p:cNvSpPr txBox="1"/>
          <p:nvPr/>
        </p:nvSpPr>
        <p:spPr>
          <a:xfrm>
            <a:off x="360100" y="1986775"/>
            <a:ext cx="6969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9000</a:t>
            </a:r>
            <a:endParaRPr sz="1500">
              <a:solidFill>
                <a:schemeClr val="dk2"/>
              </a:solidFill>
            </a:endParaRPr>
          </a:p>
        </p:txBody>
      </p:sp>
      <p:sp>
        <p:nvSpPr>
          <p:cNvPr id="218" name="Google Shape;218;p22"/>
          <p:cNvSpPr txBox="1"/>
          <p:nvPr/>
        </p:nvSpPr>
        <p:spPr>
          <a:xfrm>
            <a:off x="4246300" y="1986775"/>
            <a:ext cx="6969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9100</a:t>
            </a:r>
            <a:endParaRPr sz="1500">
              <a:solidFill>
                <a:schemeClr val="dk2"/>
              </a:solidFill>
            </a:endParaRPr>
          </a:p>
        </p:txBody>
      </p:sp>
      <p:sp>
        <p:nvSpPr>
          <p:cNvPr id="219" name="Google Shape;219;p22"/>
          <p:cNvSpPr txBox="1"/>
          <p:nvPr/>
        </p:nvSpPr>
        <p:spPr>
          <a:xfrm>
            <a:off x="787151" y="2860441"/>
            <a:ext cx="6969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0 - $120</a:t>
            </a:r>
            <a:endParaRPr sz="800" b="1">
              <a:solidFill>
                <a:schemeClr val="dk1"/>
              </a:solidFill>
            </a:endParaRPr>
          </a:p>
        </p:txBody>
      </p:sp>
      <p:sp>
        <p:nvSpPr>
          <p:cNvPr id="220" name="Google Shape;220;p22"/>
          <p:cNvSpPr txBox="1"/>
          <p:nvPr/>
        </p:nvSpPr>
        <p:spPr>
          <a:xfrm>
            <a:off x="613775" y="3435718"/>
            <a:ext cx="8703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$120 - $220</a:t>
            </a:r>
            <a:endParaRPr sz="800" b="1">
              <a:solidFill>
                <a:schemeClr val="dk1"/>
              </a:solidFill>
            </a:endParaRPr>
          </a:p>
        </p:txBody>
      </p:sp>
      <p:sp>
        <p:nvSpPr>
          <p:cNvPr id="221" name="Google Shape;221;p22"/>
          <p:cNvSpPr txBox="1"/>
          <p:nvPr/>
        </p:nvSpPr>
        <p:spPr>
          <a:xfrm>
            <a:off x="613775" y="4024384"/>
            <a:ext cx="8703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$220 - $450</a:t>
            </a:r>
            <a:endParaRPr sz="800" b="1">
              <a:solidFill>
                <a:schemeClr val="dk1"/>
              </a:solidFill>
            </a:endParaRPr>
          </a:p>
        </p:txBody>
      </p:sp>
      <p:sp>
        <p:nvSpPr>
          <p:cNvPr id="222" name="Google Shape;222;p22"/>
          <p:cNvSpPr txBox="1"/>
          <p:nvPr/>
        </p:nvSpPr>
        <p:spPr>
          <a:xfrm>
            <a:off x="537575" y="4592116"/>
            <a:ext cx="8703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$450 - $7200</a:t>
            </a:r>
            <a:endParaRPr sz="800" b="1">
              <a:solidFill>
                <a:schemeClr val="dk1"/>
              </a:solidFill>
            </a:endParaRPr>
          </a:p>
        </p:txBody>
      </p:sp>
      <p:sp>
        <p:nvSpPr>
          <p:cNvPr id="223" name="Google Shape;223;p22"/>
          <p:cNvSpPr txBox="1"/>
          <p:nvPr/>
        </p:nvSpPr>
        <p:spPr>
          <a:xfrm>
            <a:off x="4628552" y="2860441"/>
            <a:ext cx="6969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0 - $120</a:t>
            </a:r>
            <a:endParaRPr sz="800" b="1">
              <a:solidFill>
                <a:schemeClr val="dk1"/>
              </a:solidFill>
            </a:endParaRPr>
          </a:p>
        </p:txBody>
      </p:sp>
      <p:sp>
        <p:nvSpPr>
          <p:cNvPr id="224" name="Google Shape;224;p22"/>
          <p:cNvSpPr txBox="1"/>
          <p:nvPr/>
        </p:nvSpPr>
        <p:spPr>
          <a:xfrm>
            <a:off x="4455176" y="3435718"/>
            <a:ext cx="8703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$120 - $180</a:t>
            </a:r>
            <a:endParaRPr sz="800" b="1">
              <a:solidFill>
                <a:schemeClr val="dk1"/>
              </a:solidFill>
            </a:endParaRPr>
          </a:p>
        </p:txBody>
      </p:sp>
      <p:sp>
        <p:nvSpPr>
          <p:cNvPr id="225" name="Google Shape;225;p22"/>
          <p:cNvSpPr txBox="1"/>
          <p:nvPr/>
        </p:nvSpPr>
        <p:spPr>
          <a:xfrm>
            <a:off x="4455176" y="4024384"/>
            <a:ext cx="8703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$180 - $300</a:t>
            </a:r>
            <a:endParaRPr sz="800" b="1">
              <a:solidFill>
                <a:schemeClr val="dk1"/>
              </a:solidFill>
            </a:endParaRPr>
          </a:p>
        </p:txBody>
      </p:sp>
      <p:sp>
        <p:nvSpPr>
          <p:cNvPr id="226" name="Google Shape;226;p22"/>
          <p:cNvSpPr txBox="1"/>
          <p:nvPr/>
        </p:nvSpPr>
        <p:spPr>
          <a:xfrm>
            <a:off x="4378976" y="4592116"/>
            <a:ext cx="8703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$300 - $5700</a:t>
            </a:r>
            <a:endParaRPr sz="800"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3"/>
          <p:cNvPicPr preferRelativeResize="0"/>
          <p:nvPr/>
        </p:nvPicPr>
        <p:blipFill rotWithShape="1">
          <a:blip r:embed="rId3">
            <a:alphaModFix/>
          </a:blip>
          <a:srcRect l="26370" t="7887" r="34736" b="12677"/>
          <a:stretch/>
        </p:blipFill>
        <p:spPr>
          <a:xfrm>
            <a:off x="386894" y="1986775"/>
            <a:ext cx="3638301" cy="3043350"/>
          </a:xfrm>
          <a:prstGeom prst="rect">
            <a:avLst/>
          </a:prstGeom>
          <a:noFill/>
          <a:ln w="9525" cap="flat" cmpd="sng">
            <a:solidFill>
              <a:schemeClr val="dk1"/>
            </a:solidFill>
            <a:prstDash val="solid"/>
            <a:round/>
            <a:headEnd type="none" w="sm" len="sm"/>
            <a:tailEnd type="none" w="sm" len="sm"/>
          </a:ln>
        </p:spPr>
      </p:pic>
      <p:pic>
        <p:nvPicPr>
          <p:cNvPr id="232" name="Google Shape;232;p23"/>
          <p:cNvPicPr preferRelativeResize="0"/>
          <p:nvPr/>
        </p:nvPicPr>
        <p:blipFill rotWithShape="1">
          <a:blip r:embed="rId4">
            <a:alphaModFix/>
          </a:blip>
          <a:srcRect l="26563" t="7323" r="35253" b="13241"/>
          <a:stretch/>
        </p:blipFill>
        <p:spPr>
          <a:xfrm>
            <a:off x="4240101" y="1992900"/>
            <a:ext cx="3556401" cy="3043350"/>
          </a:xfrm>
          <a:prstGeom prst="rect">
            <a:avLst/>
          </a:prstGeom>
          <a:noFill/>
          <a:ln w="9525" cap="flat" cmpd="sng">
            <a:solidFill>
              <a:schemeClr val="dk1"/>
            </a:solidFill>
            <a:prstDash val="solid"/>
            <a:round/>
            <a:headEnd type="none" w="sm" len="sm"/>
            <a:tailEnd type="none" w="sm" len="sm"/>
          </a:ln>
        </p:spPr>
      </p:pic>
      <p:sp>
        <p:nvSpPr>
          <p:cNvPr id="233" name="Google Shape;233;p23"/>
          <p:cNvSpPr/>
          <p:nvPr/>
        </p:nvSpPr>
        <p:spPr>
          <a:xfrm>
            <a:off x="313625" y="734625"/>
            <a:ext cx="8666100" cy="108420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l" rtl="0">
              <a:spcBef>
                <a:spcPts val="0"/>
              </a:spcBef>
              <a:spcAft>
                <a:spcPts val="0"/>
              </a:spcAft>
              <a:buNone/>
            </a:pPr>
            <a:endParaRPr sz="1300" b="1">
              <a:solidFill>
                <a:schemeClr val="dk1"/>
              </a:solidFill>
            </a:endParaRPr>
          </a:p>
          <a:p>
            <a:pPr marL="0" lvl="0" indent="0" algn="l" rtl="0">
              <a:spcBef>
                <a:spcPts val="0"/>
              </a:spcBef>
              <a:spcAft>
                <a:spcPts val="0"/>
              </a:spcAft>
              <a:buNone/>
            </a:pPr>
            <a:r>
              <a:rPr lang="en" sz="1300" b="1">
                <a:solidFill>
                  <a:schemeClr val="dk1"/>
                </a:solidFill>
              </a:rPr>
              <a:t>Why predict annual cost?</a:t>
            </a:r>
            <a:endParaRPr sz="1300" b="1">
              <a:solidFill>
                <a:schemeClr val="dk1"/>
              </a:solidFill>
            </a:endParaRPr>
          </a:p>
          <a:p>
            <a:pPr marL="0" lvl="0" indent="0" algn="l" rtl="0">
              <a:spcBef>
                <a:spcPts val="0"/>
              </a:spcBef>
              <a:spcAft>
                <a:spcPts val="0"/>
              </a:spcAft>
              <a:buNone/>
            </a:pPr>
            <a:endParaRPr sz="1300" b="1">
              <a:solidFill>
                <a:schemeClr val="dk1"/>
              </a:solidFill>
            </a:endParaRPr>
          </a:p>
          <a:p>
            <a:pPr marL="0" lvl="0" indent="0" algn="l" rtl="0">
              <a:spcBef>
                <a:spcPts val="0"/>
              </a:spcBef>
              <a:spcAft>
                <a:spcPts val="0"/>
              </a:spcAft>
              <a:buNone/>
            </a:pPr>
            <a:r>
              <a:rPr lang="en" sz="1200">
                <a:solidFill>
                  <a:schemeClr val="dk1"/>
                </a:solidFill>
              </a:rPr>
              <a:t>The model was unable to predict accurately at </a:t>
            </a:r>
            <a:r>
              <a:rPr lang="en" sz="1200" b="1">
                <a:solidFill>
                  <a:srgbClr val="CC0000"/>
                </a:solidFill>
              </a:rPr>
              <a:t>‘per service cost’ &amp; ‘cost bucket’ </a:t>
            </a:r>
            <a:r>
              <a:rPr lang="en" sz="1200" b="1">
                <a:solidFill>
                  <a:schemeClr val="dk1"/>
                </a:solidFill>
              </a:rPr>
              <a:t>level</a:t>
            </a:r>
            <a:r>
              <a:rPr lang="en" sz="1200">
                <a:solidFill>
                  <a:schemeClr val="dk1"/>
                </a:solidFill>
              </a:rPr>
              <a:t>, therefore we tried to </a:t>
            </a:r>
            <a:r>
              <a:rPr lang="en" sz="1200" b="1" u="sng">
                <a:solidFill>
                  <a:schemeClr val="dk1"/>
                </a:solidFill>
              </a:rPr>
              <a:t>further reduce the granularity</a:t>
            </a:r>
            <a:r>
              <a:rPr lang="en" sz="1200">
                <a:solidFill>
                  <a:schemeClr val="dk1"/>
                </a:solidFill>
              </a:rPr>
              <a:t> and estimate the </a:t>
            </a:r>
            <a:r>
              <a:rPr lang="en" sz="1200" b="1">
                <a:solidFill>
                  <a:srgbClr val="CC0000"/>
                </a:solidFill>
              </a:rPr>
              <a:t>annual cost</a:t>
            </a:r>
            <a:r>
              <a:rPr lang="en" sz="1200">
                <a:solidFill>
                  <a:schemeClr val="dk1"/>
                </a:solidFill>
              </a:rPr>
              <a:t>. However, the model performance is no different. The accuracy to predict the top and bottom quartiles also lies within </a:t>
            </a:r>
            <a:r>
              <a:rPr lang="en" sz="1200" b="1">
                <a:solidFill>
                  <a:schemeClr val="dk1"/>
                </a:solidFill>
              </a:rPr>
              <a:t>35-40%</a:t>
            </a:r>
            <a:r>
              <a:rPr lang="en" sz="1200">
                <a:solidFill>
                  <a:schemeClr val="dk1"/>
                </a:solidFill>
              </a:rPr>
              <a:t>.</a:t>
            </a:r>
            <a:endParaRPr sz="1200">
              <a:solidFill>
                <a:schemeClr val="dk1"/>
              </a:solidFill>
            </a:endParaRPr>
          </a:p>
          <a:p>
            <a:pPr marL="0" lvl="0" indent="0" algn="l" rtl="0">
              <a:spcBef>
                <a:spcPts val="0"/>
              </a:spcBef>
              <a:spcAft>
                <a:spcPts val="0"/>
              </a:spcAft>
              <a:buNone/>
            </a:pPr>
            <a:endParaRPr sz="1200">
              <a:solidFill>
                <a:schemeClr val="dk1"/>
              </a:solidFill>
            </a:endParaRPr>
          </a:p>
        </p:txBody>
      </p:sp>
      <p:sp>
        <p:nvSpPr>
          <p:cNvPr id="234" name="Google Shape;234;p23"/>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Model 1 | ~32% accuracy in predicting the </a:t>
            </a:r>
            <a:r>
              <a:rPr lang="en" sz="1800" b="1">
                <a:solidFill>
                  <a:srgbClr val="666666"/>
                </a:solidFill>
              </a:rPr>
              <a:t>annual service cost for a dispenser</a:t>
            </a:r>
            <a:endParaRPr sz="1800" b="1">
              <a:solidFill>
                <a:srgbClr val="666666"/>
              </a:solidFill>
            </a:endParaRPr>
          </a:p>
        </p:txBody>
      </p:sp>
      <p:sp>
        <p:nvSpPr>
          <p:cNvPr id="235" name="Google Shape;235;p23"/>
          <p:cNvSpPr txBox="1"/>
          <p:nvPr/>
        </p:nvSpPr>
        <p:spPr>
          <a:xfrm>
            <a:off x="360100" y="1986775"/>
            <a:ext cx="6969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9000</a:t>
            </a:r>
            <a:endParaRPr sz="1500">
              <a:solidFill>
                <a:schemeClr val="dk2"/>
              </a:solidFill>
            </a:endParaRPr>
          </a:p>
        </p:txBody>
      </p:sp>
      <p:sp>
        <p:nvSpPr>
          <p:cNvPr id="236" name="Google Shape;236;p23"/>
          <p:cNvSpPr txBox="1"/>
          <p:nvPr/>
        </p:nvSpPr>
        <p:spPr>
          <a:xfrm>
            <a:off x="4246300" y="1986775"/>
            <a:ext cx="6969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9100</a:t>
            </a:r>
            <a:endParaRPr sz="1500">
              <a:solidFill>
                <a:schemeClr val="dk2"/>
              </a:solidFill>
            </a:endParaRPr>
          </a:p>
        </p:txBody>
      </p:sp>
      <p:sp>
        <p:nvSpPr>
          <p:cNvPr id="237" name="Google Shape;237;p23"/>
          <p:cNvSpPr txBox="1"/>
          <p:nvPr/>
        </p:nvSpPr>
        <p:spPr>
          <a:xfrm>
            <a:off x="772507" y="2860450"/>
            <a:ext cx="8607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0 - $450</a:t>
            </a:r>
            <a:endParaRPr sz="800" b="1">
              <a:solidFill>
                <a:schemeClr val="dk1"/>
              </a:solidFill>
            </a:endParaRPr>
          </a:p>
        </p:txBody>
      </p:sp>
      <p:sp>
        <p:nvSpPr>
          <p:cNvPr id="238" name="Google Shape;238;p23"/>
          <p:cNvSpPr txBox="1"/>
          <p:nvPr/>
        </p:nvSpPr>
        <p:spPr>
          <a:xfrm>
            <a:off x="558406" y="3435727"/>
            <a:ext cx="10746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$450 - $930</a:t>
            </a:r>
            <a:endParaRPr sz="800" b="1">
              <a:solidFill>
                <a:schemeClr val="dk1"/>
              </a:solidFill>
            </a:endParaRPr>
          </a:p>
        </p:txBody>
      </p:sp>
      <p:sp>
        <p:nvSpPr>
          <p:cNvPr id="239" name="Google Shape;239;p23"/>
          <p:cNvSpPr txBox="1"/>
          <p:nvPr/>
        </p:nvSpPr>
        <p:spPr>
          <a:xfrm>
            <a:off x="558406" y="4024393"/>
            <a:ext cx="10746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$930 - $1700</a:t>
            </a:r>
            <a:endParaRPr sz="800" b="1">
              <a:solidFill>
                <a:schemeClr val="dk1"/>
              </a:solidFill>
            </a:endParaRPr>
          </a:p>
        </p:txBody>
      </p:sp>
      <p:sp>
        <p:nvSpPr>
          <p:cNvPr id="240" name="Google Shape;240;p23"/>
          <p:cNvSpPr txBox="1"/>
          <p:nvPr/>
        </p:nvSpPr>
        <p:spPr>
          <a:xfrm>
            <a:off x="464307" y="4592125"/>
            <a:ext cx="10746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$1700 - $10000</a:t>
            </a:r>
            <a:endParaRPr sz="800" b="1">
              <a:solidFill>
                <a:schemeClr val="dk1"/>
              </a:solidFill>
            </a:endParaRPr>
          </a:p>
        </p:txBody>
      </p:sp>
      <p:sp>
        <p:nvSpPr>
          <p:cNvPr id="241" name="Google Shape;241;p23"/>
          <p:cNvSpPr txBox="1"/>
          <p:nvPr/>
        </p:nvSpPr>
        <p:spPr>
          <a:xfrm>
            <a:off x="4607618" y="2860441"/>
            <a:ext cx="6969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0 - $350</a:t>
            </a:r>
            <a:endParaRPr sz="800" b="1">
              <a:solidFill>
                <a:schemeClr val="dk1"/>
              </a:solidFill>
            </a:endParaRPr>
          </a:p>
        </p:txBody>
      </p:sp>
      <p:sp>
        <p:nvSpPr>
          <p:cNvPr id="242" name="Google Shape;242;p23"/>
          <p:cNvSpPr txBox="1"/>
          <p:nvPr/>
        </p:nvSpPr>
        <p:spPr>
          <a:xfrm>
            <a:off x="4434242" y="3435718"/>
            <a:ext cx="8703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$350 - $730</a:t>
            </a:r>
            <a:endParaRPr sz="800" b="1">
              <a:solidFill>
                <a:schemeClr val="dk1"/>
              </a:solidFill>
            </a:endParaRPr>
          </a:p>
        </p:txBody>
      </p:sp>
      <p:sp>
        <p:nvSpPr>
          <p:cNvPr id="243" name="Google Shape;243;p23"/>
          <p:cNvSpPr txBox="1"/>
          <p:nvPr/>
        </p:nvSpPr>
        <p:spPr>
          <a:xfrm>
            <a:off x="4402841" y="4024384"/>
            <a:ext cx="8703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$730 - $1350</a:t>
            </a:r>
            <a:endParaRPr sz="800" b="1">
              <a:solidFill>
                <a:schemeClr val="dk1"/>
              </a:solidFill>
            </a:endParaRPr>
          </a:p>
        </p:txBody>
      </p:sp>
      <p:sp>
        <p:nvSpPr>
          <p:cNvPr id="244" name="Google Shape;244;p23"/>
          <p:cNvSpPr txBox="1"/>
          <p:nvPr/>
        </p:nvSpPr>
        <p:spPr>
          <a:xfrm>
            <a:off x="4302775" y="4592125"/>
            <a:ext cx="1001700" cy="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rPr>
              <a:t>$1350 - $11000</a:t>
            </a:r>
            <a:endParaRPr sz="800" b="1">
              <a:solidFill>
                <a:schemeClr val="dk1"/>
              </a:solidFill>
            </a:endParaRPr>
          </a:p>
        </p:txBody>
      </p:sp>
      <p:pic>
        <p:nvPicPr>
          <p:cNvPr id="245" name="Google Shape;245;p23"/>
          <p:cNvPicPr preferRelativeResize="0"/>
          <p:nvPr/>
        </p:nvPicPr>
        <p:blipFill rotWithShape="1">
          <a:blip r:embed="rId3">
            <a:alphaModFix/>
          </a:blip>
          <a:srcRect l="90781" t="14013" r="531" b="6545"/>
          <a:stretch/>
        </p:blipFill>
        <p:spPr>
          <a:xfrm>
            <a:off x="7957150" y="1986775"/>
            <a:ext cx="794325" cy="3043350"/>
          </a:xfrm>
          <a:prstGeom prst="rect">
            <a:avLst/>
          </a:prstGeom>
          <a:noFill/>
          <a:ln w="9525" cap="flat" cmpd="sng">
            <a:solidFill>
              <a:schemeClr val="dk1"/>
            </a:solidFill>
            <a:prstDash val="dash"/>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4"/>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Model 1 | Summary</a:t>
            </a:r>
            <a:endParaRPr sz="1800" b="1">
              <a:solidFill>
                <a:srgbClr val="666666"/>
              </a:solidFill>
            </a:endParaRPr>
          </a:p>
        </p:txBody>
      </p:sp>
      <p:sp>
        <p:nvSpPr>
          <p:cNvPr id="251" name="Google Shape;251;p24"/>
          <p:cNvSpPr/>
          <p:nvPr/>
        </p:nvSpPr>
        <p:spPr>
          <a:xfrm>
            <a:off x="324475" y="889700"/>
            <a:ext cx="8509800" cy="1842300"/>
          </a:xfrm>
          <a:prstGeom prst="rect">
            <a:avLst/>
          </a:prstGeom>
          <a:solidFill>
            <a:srgbClr val="D9D2E9"/>
          </a:solidFill>
          <a:ln>
            <a:noFill/>
          </a:ln>
        </p:spPr>
        <p:txBody>
          <a:bodyPr spcFirstLastPara="1" wrap="square" lIns="182875" tIns="91425" rIns="274300" bIns="91425" anchor="ctr" anchorCtr="0">
            <a:noAutofit/>
          </a:bodyPr>
          <a:lstStyle/>
          <a:p>
            <a:pPr marL="0" lvl="0" indent="0" algn="just" rtl="0">
              <a:spcBef>
                <a:spcPts val="0"/>
              </a:spcBef>
              <a:spcAft>
                <a:spcPts val="0"/>
              </a:spcAft>
              <a:buNone/>
            </a:pPr>
            <a:r>
              <a:rPr lang="en"/>
              <a:t>The model is unable to predict the servicing cost for a dispenser - both per service cost or annual cost even at cost bucket level</a:t>
            </a:r>
            <a:endParaRPr/>
          </a:p>
          <a:p>
            <a:pPr marL="0" lvl="0" indent="0" algn="just" rtl="0">
              <a:spcBef>
                <a:spcPts val="0"/>
              </a:spcBef>
              <a:spcAft>
                <a:spcPts val="0"/>
              </a:spcAft>
              <a:buNone/>
            </a:pPr>
            <a:endParaRPr/>
          </a:p>
          <a:p>
            <a:pPr marL="0" lvl="0" indent="0" algn="just" rtl="0">
              <a:spcBef>
                <a:spcPts val="0"/>
              </a:spcBef>
              <a:spcAft>
                <a:spcPts val="0"/>
              </a:spcAft>
              <a:buNone/>
            </a:pPr>
            <a:r>
              <a:rPr lang="en"/>
              <a:t>The cities/states with higher per service cost seem to the one with higher number of dispensers installed. But at the same time, the volume dispensed has shows low correlation with service cost. This means that there are some other factors that we need to consider.</a:t>
            </a:r>
            <a:endParaRPr/>
          </a:p>
        </p:txBody>
      </p:sp>
      <p:sp>
        <p:nvSpPr>
          <p:cNvPr id="252" name="Google Shape;252;p24"/>
          <p:cNvSpPr/>
          <p:nvPr/>
        </p:nvSpPr>
        <p:spPr>
          <a:xfrm>
            <a:off x="324475" y="2870900"/>
            <a:ext cx="8509800" cy="991500"/>
          </a:xfrm>
          <a:prstGeom prst="rect">
            <a:avLst/>
          </a:prstGeom>
          <a:solidFill>
            <a:srgbClr val="C9DAF8"/>
          </a:solidFill>
          <a:ln>
            <a:noFill/>
          </a:ln>
        </p:spPr>
        <p:txBody>
          <a:bodyPr spcFirstLastPara="1" wrap="square" lIns="182875" tIns="91425" rIns="274300" bIns="91425" anchor="ctr" anchorCtr="0">
            <a:noAutofit/>
          </a:bodyPr>
          <a:lstStyle/>
          <a:p>
            <a:pPr marL="0" lvl="0" indent="0" algn="just" rtl="0">
              <a:spcBef>
                <a:spcPts val="0"/>
              </a:spcBef>
              <a:spcAft>
                <a:spcPts val="0"/>
              </a:spcAft>
              <a:buNone/>
            </a:pPr>
            <a:r>
              <a:rPr lang="en" b="1">
                <a:solidFill>
                  <a:srgbClr val="CC0000"/>
                </a:solidFill>
              </a:rPr>
              <a:t>Next Steps - Model 2</a:t>
            </a:r>
            <a:endParaRPr b="1">
              <a:solidFill>
                <a:srgbClr val="CC0000"/>
              </a:solidFill>
            </a:endParaRPr>
          </a:p>
          <a:p>
            <a:pPr marL="0" lvl="0" indent="0" algn="just" rtl="0">
              <a:spcBef>
                <a:spcPts val="0"/>
              </a:spcBef>
              <a:spcAft>
                <a:spcPts val="0"/>
              </a:spcAft>
              <a:buNone/>
            </a:pPr>
            <a:endParaRPr b="1"/>
          </a:p>
          <a:p>
            <a:pPr marL="0" lvl="0" indent="0" algn="just" rtl="0">
              <a:spcBef>
                <a:spcPts val="0"/>
              </a:spcBef>
              <a:spcAft>
                <a:spcPts val="0"/>
              </a:spcAft>
              <a:buNone/>
            </a:pPr>
            <a:r>
              <a:rPr lang="en"/>
              <a:t>To study sensor data and establish its relationship with the service cost of a dispenser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5"/>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Model 2 Dipstick Test | ~40% Accuracy in predicting the annual cost bucket</a:t>
            </a:r>
            <a:endParaRPr sz="1800" b="1">
              <a:solidFill>
                <a:srgbClr val="666666"/>
              </a:solidFill>
            </a:endParaRPr>
          </a:p>
        </p:txBody>
      </p:sp>
      <p:sp>
        <p:nvSpPr>
          <p:cNvPr id="258" name="Google Shape;258;p25"/>
          <p:cNvSpPr txBox="1"/>
          <p:nvPr/>
        </p:nvSpPr>
        <p:spPr>
          <a:xfrm>
            <a:off x="237800" y="1836325"/>
            <a:ext cx="8805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a:solidFill>
                  <a:srgbClr val="CC0000"/>
                </a:solidFill>
              </a:rPr>
              <a:t>Trouble Add count &amp; Part Removal </a:t>
            </a:r>
            <a:r>
              <a:rPr lang="en" sz="1200" i="1">
                <a:solidFill>
                  <a:srgbClr val="CC0000"/>
                </a:solidFill>
              </a:rPr>
              <a:t>impact the service costs more than other factors such as City, Outlet, or State</a:t>
            </a:r>
            <a:endParaRPr sz="1200" i="1">
              <a:solidFill>
                <a:srgbClr val="CC0000"/>
              </a:solidFill>
            </a:endParaRPr>
          </a:p>
        </p:txBody>
      </p:sp>
      <p:pic>
        <p:nvPicPr>
          <p:cNvPr id="259" name="Google Shape;259;p25"/>
          <p:cNvPicPr preferRelativeResize="0"/>
          <p:nvPr/>
        </p:nvPicPr>
        <p:blipFill>
          <a:blip r:embed="rId3">
            <a:alphaModFix/>
          </a:blip>
          <a:stretch>
            <a:fillRect/>
          </a:stretch>
        </p:blipFill>
        <p:spPr>
          <a:xfrm>
            <a:off x="4700933" y="2283725"/>
            <a:ext cx="4214943" cy="2599349"/>
          </a:xfrm>
          <a:prstGeom prst="rect">
            <a:avLst/>
          </a:prstGeom>
          <a:noFill/>
          <a:ln w="9525" cap="flat" cmpd="sng">
            <a:solidFill>
              <a:schemeClr val="dk1"/>
            </a:solidFill>
            <a:prstDash val="solid"/>
            <a:round/>
            <a:headEnd type="none" w="sm" len="sm"/>
            <a:tailEnd type="none" w="sm" len="sm"/>
          </a:ln>
        </p:spPr>
      </p:pic>
      <p:pic>
        <p:nvPicPr>
          <p:cNvPr id="260" name="Google Shape;260;p25"/>
          <p:cNvPicPr preferRelativeResize="0"/>
          <p:nvPr/>
        </p:nvPicPr>
        <p:blipFill>
          <a:blip r:embed="rId4">
            <a:alphaModFix/>
          </a:blip>
          <a:stretch>
            <a:fillRect/>
          </a:stretch>
        </p:blipFill>
        <p:spPr>
          <a:xfrm>
            <a:off x="325650" y="2271375"/>
            <a:ext cx="4286198" cy="2599349"/>
          </a:xfrm>
          <a:prstGeom prst="rect">
            <a:avLst/>
          </a:prstGeom>
          <a:noFill/>
          <a:ln w="9525" cap="flat" cmpd="sng">
            <a:solidFill>
              <a:schemeClr val="dk1"/>
            </a:solidFill>
            <a:prstDash val="solid"/>
            <a:round/>
            <a:headEnd type="none" w="sm" len="sm"/>
            <a:tailEnd type="none" w="sm" len="sm"/>
          </a:ln>
        </p:spPr>
      </p:pic>
      <p:sp>
        <p:nvSpPr>
          <p:cNvPr id="261" name="Google Shape;261;p25"/>
          <p:cNvSpPr/>
          <p:nvPr/>
        </p:nvSpPr>
        <p:spPr>
          <a:xfrm>
            <a:off x="324475" y="693975"/>
            <a:ext cx="8666100" cy="99000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just" rtl="0">
              <a:spcBef>
                <a:spcPts val="0"/>
              </a:spcBef>
              <a:spcAft>
                <a:spcPts val="0"/>
              </a:spcAft>
              <a:buNone/>
            </a:pPr>
            <a:r>
              <a:rPr lang="en" sz="1300" b="1"/>
              <a:t>What do we infer?</a:t>
            </a:r>
            <a:endParaRPr sz="1300" b="1"/>
          </a:p>
          <a:p>
            <a:pPr marL="0" lvl="0" indent="0" algn="just" rtl="0">
              <a:spcBef>
                <a:spcPts val="0"/>
              </a:spcBef>
              <a:spcAft>
                <a:spcPts val="0"/>
              </a:spcAft>
              <a:buNone/>
            </a:pPr>
            <a:endParaRPr b="1"/>
          </a:p>
          <a:p>
            <a:pPr marL="0" lvl="0" indent="0" algn="just" rtl="0">
              <a:spcBef>
                <a:spcPts val="0"/>
              </a:spcBef>
              <a:spcAft>
                <a:spcPts val="0"/>
              </a:spcAft>
              <a:buNone/>
            </a:pPr>
            <a:r>
              <a:rPr lang="en" sz="1200"/>
              <a:t>Data coming from sensors such as </a:t>
            </a:r>
            <a:r>
              <a:rPr lang="en" sz="1200" b="1"/>
              <a:t>Trouble Count</a:t>
            </a:r>
            <a:r>
              <a:rPr lang="en" sz="1200"/>
              <a:t> may be able to help us predict the cost of servicing better. More granular error data may help us predict the kind of resolution required and therefore the cost for servicing.</a:t>
            </a:r>
            <a:endParaRPr sz="12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6"/>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Model 2 Dipstick Test | ~40% Accuracy in predicting the annual cost bucket</a:t>
            </a:r>
            <a:endParaRPr sz="1800" b="1">
              <a:solidFill>
                <a:srgbClr val="666666"/>
              </a:solidFill>
            </a:endParaRPr>
          </a:p>
        </p:txBody>
      </p:sp>
      <p:sp>
        <p:nvSpPr>
          <p:cNvPr id="267" name="Google Shape;267;p26"/>
          <p:cNvSpPr/>
          <p:nvPr/>
        </p:nvSpPr>
        <p:spPr>
          <a:xfrm>
            <a:off x="324475" y="693975"/>
            <a:ext cx="8666100" cy="124230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just" rtl="0">
              <a:spcBef>
                <a:spcPts val="0"/>
              </a:spcBef>
              <a:spcAft>
                <a:spcPts val="0"/>
              </a:spcAft>
              <a:buNone/>
            </a:pPr>
            <a:r>
              <a:rPr lang="en" sz="1300" b="1"/>
              <a:t>What do we infer?</a:t>
            </a:r>
            <a:endParaRPr sz="1300" b="1"/>
          </a:p>
          <a:p>
            <a:pPr marL="0" lvl="0" indent="0" algn="just" rtl="0">
              <a:spcBef>
                <a:spcPts val="0"/>
              </a:spcBef>
              <a:spcAft>
                <a:spcPts val="0"/>
              </a:spcAft>
              <a:buNone/>
            </a:pPr>
            <a:endParaRPr b="1"/>
          </a:p>
          <a:p>
            <a:pPr marL="0" lvl="0" indent="0" algn="just" rtl="0">
              <a:spcBef>
                <a:spcPts val="0"/>
              </a:spcBef>
              <a:spcAft>
                <a:spcPts val="0"/>
              </a:spcAft>
              <a:buNone/>
            </a:pPr>
            <a:r>
              <a:rPr lang="en" sz="1200"/>
              <a:t>Data coming from sensors such as Trouble Count may be able to help us predict the cost of servicing better. More granular error data may help us predict the kind of resolution required and therefore the cost for servicing. </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a:t>The performance improves significantly </a:t>
            </a:r>
            <a:r>
              <a:rPr lang="en" sz="1200" b="1">
                <a:solidFill>
                  <a:srgbClr val="CC0000"/>
                </a:solidFill>
              </a:rPr>
              <a:t>to 55% </a:t>
            </a:r>
            <a:r>
              <a:rPr lang="en" sz="1200"/>
              <a:t>in predicting </a:t>
            </a:r>
            <a:r>
              <a:rPr lang="en" sz="1200" b="1" u="sng"/>
              <a:t>top and bottom quartiles</a:t>
            </a:r>
            <a:r>
              <a:rPr lang="en" sz="1200"/>
              <a:t> (</a:t>
            </a:r>
            <a:r>
              <a:rPr lang="en" sz="1200" b="1">
                <a:solidFill>
                  <a:srgbClr val="CC0000"/>
                </a:solidFill>
              </a:rPr>
              <a:t>from earlier 35%</a:t>
            </a:r>
            <a:r>
              <a:rPr lang="en" sz="1200"/>
              <a:t>)</a:t>
            </a:r>
            <a:endParaRPr sz="1200"/>
          </a:p>
        </p:txBody>
      </p:sp>
      <p:pic>
        <p:nvPicPr>
          <p:cNvPr id="268" name="Google Shape;268;p26"/>
          <p:cNvPicPr preferRelativeResize="0"/>
          <p:nvPr/>
        </p:nvPicPr>
        <p:blipFill rotWithShape="1">
          <a:blip r:embed="rId3">
            <a:alphaModFix/>
          </a:blip>
          <a:srcRect l="20861" t="4820" r="34855" b="13613"/>
          <a:stretch/>
        </p:blipFill>
        <p:spPr>
          <a:xfrm>
            <a:off x="334942" y="2008000"/>
            <a:ext cx="3638299" cy="3043350"/>
          </a:xfrm>
          <a:prstGeom prst="rect">
            <a:avLst/>
          </a:prstGeom>
          <a:noFill/>
          <a:ln w="9525" cap="flat" cmpd="sng">
            <a:solidFill>
              <a:schemeClr val="dk1"/>
            </a:solidFill>
            <a:prstDash val="solid"/>
            <a:round/>
            <a:headEnd type="none" w="sm" len="sm"/>
            <a:tailEnd type="none" w="sm" len="sm"/>
          </a:ln>
        </p:spPr>
      </p:pic>
      <p:pic>
        <p:nvPicPr>
          <p:cNvPr id="269" name="Google Shape;269;p26"/>
          <p:cNvPicPr preferRelativeResize="0"/>
          <p:nvPr/>
        </p:nvPicPr>
        <p:blipFill rotWithShape="1">
          <a:blip r:embed="rId4">
            <a:alphaModFix/>
          </a:blip>
          <a:srcRect l="21216" t="5194" r="34136" b="12487"/>
          <a:stretch/>
        </p:blipFill>
        <p:spPr>
          <a:xfrm>
            <a:off x="4103092" y="2008000"/>
            <a:ext cx="3638299" cy="3043350"/>
          </a:xfrm>
          <a:prstGeom prst="rect">
            <a:avLst/>
          </a:prstGeom>
          <a:noFill/>
          <a:ln w="9525" cap="flat" cmpd="sng">
            <a:solidFill>
              <a:schemeClr val="dk1"/>
            </a:solidFill>
            <a:prstDash val="solid"/>
            <a:round/>
            <a:headEnd type="none" w="sm" len="sm"/>
            <a:tailEnd type="none" w="sm" len="sm"/>
          </a:ln>
        </p:spPr>
      </p:pic>
      <p:pic>
        <p:nvPicPr>
          <p:cNvPr id="270" name="Google Shape;270;p26"/>
          <p:cNvPicPr preferRelativeResize="0"/>
          <p:nvPr/>
        </p:nvPicPr>
        <p:blipFill rotWithShape="1">
          <a:blip r:embed="rId3">
            <a:alphaModFix/>
          </a:blip>
          <a:srcRect l="89737" t="2813" b="7572"/>
          <a:stretch/>
        </p:blipFill>
        <p:spPr>
          <a:xfrm>
            <a:off x="7920742" y="2008000"/>
            <a:ext cx="730351" cy="3043350"/>
          </a:xfrm>
          <a:prstGeom prst="rect">
            <a:avLst/>
          </a:prstGeom>
          <a:noFill/>
          <a:ln w="9525" cap="flat" cmpd="sng">
            <a:solidFill>
              <a:schemeClr val="dk1"/>
            </a:solidFill>
            <a:prstDash val="dash"/>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7"/>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What metrics can sensor data help us predict?</a:t>
            </a:r>
            <a:endParaRPr sz="1800" b="1">
              <a:solidFill>
                <a:srgbClr val="666666"/>
              </a:solidFill>
            </a:endParaRPr>
          </a:p>
        </p:txBody>
      </p:sp>
      <p:sp>
        <p:nvSpPr>
          <p:cNvPr id="276" name="Google Shape;276;p27"/>
          <p:cNvSpPr txBox="1"/>
          <p:nvPr/>
        </p:nvSpPr>
        <p:spPr>
          <a:xfrm>
            <a:off x="177750" y="969050"/>
            <a:ext cx="8045400" cy="26628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Clr>
                <a:srgbClr val="CC0000"/>
              </a:buClr>
              <a:buSzPts val="1600"/>
              <a:buChar char="●"/>
            </a:pPr>
            <a:r>
              <a:rPr lang="en" sz="1600">
                <a:solidFill>
                  <a:schemeClr val="dk1"/>
                </a:solidFill>
              </a:rPr>
              <a:t>Is there a correlation between the </a:t>
            </a:r>
            <a:r>
              <a:rPr lang="en" sz="1600" b="1">
                <a:solidFill>
                  <a:schemeClr val="dk1"/>
                </a:solidFill>
              </a:rPr>
              <a:t>sensor data leading to the service</a:t>
            </a:r>
            <a:r>
              <a:rPr lang="en" sz="1600">
                <a:solidFill>
                  <a:schemeClr val="dk1"/>
                </a:solidFill>
              </a:rPr>
              <a:t> and the </a:t>
            </a:r>
            <a:r>
              <a:rPr lang="en" sz="1600" b="1">
                <a:solidFill>
                  <a:schemeClr val="dk1"/>
                </a:solidFill>
              </a:rPr>
              <a:t>service cost</a:t>
            </a:r>
            <a:r>
              <a:rPr lang="en" sz="1600">
                <a:solidFill>
                  <a:schemeClr val="dk1"/>
                </a:solidFill>
              </a:rPr>
              <a:t>? </a:t>
            </a:r>
            <a:endParaRPr sz="1600">
              <a:solidFill>
                <a:schemeClr val="dk1"/>
              </a:solidFill>
            </a:endParaRPr>
          </a:p>
          <a:p>
            <a:pPr marL="457200" lvl="0" indent="0" algn="just" rtl="0">
              <a:spcBef>
                <a:spcPts val="0"/>
              </a:spcBef>
              <a:spcAft>
                <a:spcPts val="0"/>
              </a:spcAft>
              <a:buNone/>
            </a:pPr>
            <a:endParaRPr sz="1600">
              <a:solidFill>
                <a:schemeClr val="dk1"/>
              </a:solidFill>
            </a:endParaRPr>
          </a:p>
          <a:p>
            <a:pPr marL="457200" lvl="0" indent="-330200" algn="just" rtl="0">
              <a:spcBef>
                <a:spcPts val="0"/>
              </a:spcBef>
              <a:spcAft>
                <a:spcPts val="0"/>
              </a:spcAft>
              <a:buClr>
                <a:srgbClr val="CC0000"/>
              </a:buClr>
              <a:buSzPts val="1600"/>
              <a:buChar char="●"/>
            </a:pPr>
            <a:r>
              <a:rPr lang="en" sz="1600">
                <a:solidFill>
                  <a:schemeClr val="dk1"/>
                </a:solidFill>
              </a:rPr>
              <a:t>Is there a correlation between </a:t>
            </a:r>
            <a:r>
              <a:rPr lang="en" sz="1600" b="1">
                <a:solidFill>
                  <a:schemeClr val="dk1"/>
                </a:solidFill>
              </a:rPr>
              <a:t>service cost</a:t>
            </a:r>
            <a:r>
              <a:rPr lang="en" sz="1600">
                <a:solidFill>
                  <a:schemeClr val="dk1"/>
                </a:solidFill>
              </a:rPr>
              <a:t> and </a:t>
            </a:r>
            <a:r>
              <a:rPr lang="en" sz="1600" b="1">
                <a:solidFill>
                  <a:schemeClr val="dk1"/>
                </a:solidFill>
              </a:rPr>
              <a:t>number of hours</a:t>
            </a:r>
            <a:r>
              <a:rPr lang="en" sz="1600">
                <a:solidFill>
                  <a:schemeClr val="dk1"/>
                </a:solidFill>
              </a:rPr>
              <a:t> involved spent for a service?</a:t>
            </a:r>
            <a:endParaRPr sz="1600">
              <a:solidFill>
                <a:schemeClr val="dk1"/>
              </a:solidFill>
            </a:endParaRPr>
          </a:p>
          <a:p>
            <a:pPr marL="914400" lvl="1" indent="-330200" algn="just" rtl="0">
              <a:spcBef>
                <a:spcPts val="0"/>
              </a:spcBef>
              <a:spcAft>
                <a:spcPts val="0"/>
              </a:spcAft>
              <a:buClr>
                <a:srgbClr val="85200C"/>
              </a:buClr>
              <a:buSzPts val="1600"/>
              <a:buChar char="○"/>
            </a:pPr>
            <a:r>
              <a:rPr lang="en" sz="1600" i="1">
                <a:solidFill>
                  <a:schemeClr val="dk1"/>
                </a:solidFill>
              </a:rPr>
              <a:t>If yes, can sensor data help us predict the number of hours for a service?</a:t>
            </a:r>
            <a:endParaRPr sz="1600" i="1">
              <a:solidFill>
                <a:schemeClr val="dk1"/>
              </a:solidFill>
            </a:endParaRPr>
          </a:p>
          <a:p>
            <a:pPr marL="914400" lvl="0" indent="0" algn="just" rtl="0">
              <a:spcBef>
                <a:spcPts val="0"/>
              </a:spcBef>
              <a:spcAft>
                <a:spcPts val="0"/>
              </a:spcAft>
              <a:buNone/>
            </a:pPr>
            <a:endParaRPr sz="1600" i="1">
              <a:solidFill>
                <a:schemeClr val="dk1"/>
              </a:solidFill>
            </a:endParaRPr>
          </a:p>
          <a:p>
            <a:pPr marL="457200" lvl="0" indent="-330200" algn="just" rtl="0">
              <a:spcBef>
                <a:spcPts val="0"/>
              </a:spcBef>
              <a:spcAft>
                <a:spcPts val="0"/>
              </a:spcAft>
              <a:buClr>
                <a:srgbClr val="CC0000"/>
              </a:buClr>
              <a:buSzPts val="1600"/>
              <a:buChar char="●"/>
            </a:pPr>
            <a:r>
              <a:rPr lang="en" sz="1600">
                <a:solidFill>
                  <a:schemeClr val="dk1"/>
                </a:solidFill>
              </a:rPr>
              <a:t>Can we predict the </a:t>
            </a:r>
            <a:r>
              <a:rPr lang="en" sz="1600" b="1">
                <a:solidFill>
                  <a:schemeClr val="dk1"/>
                </a:solidFill>
              </a:rPr>
              <a:t>service reason</a:t>
            </a:r>
            <a:r>
              <a:rPr lang="en" sz="1600">
                <a:solidFill>
                  <a:schemeClr val="dk1"/>
                </a:solidFill>
              </a:rPr>
              <a:t> based on sensor data leading upto the date of service?</a:t>
            </a:r>
            <a:endParaRPr sz="1600">
              <a:solidFill>
                <a:schemeClr val="dk1"/>
              </a:solidFill>
            </a:endParaRPr>
          </a:p>
          <a:p>
            <a:pPr marL="457200" lvl="0" indent="0" algn="just" rtl="0">
              <a:spcBef>
                <a:spcPts val="0"/>
              </a:spcBef>
              <a:spcAft>
                <a:spcPts val="0"/>
              </a:spcAft>
              <a:buNone/>
            </a:pPr>
            <a:endParaRPr sz="1600">
              <a:solidFill>
                <a:schemeClr val="dk1"/>
              </a:solidFill>
            </a:endParaRPr>
          </a:p>
          <a:p>
            <a:pPr marL="457200" lvl="0" indent="0" algn="just" rtl="0">
              <a:spcBef>
                <a:spcPts val="0"/>
              </a:spcBef>
              <a:spcAft>
                <a:spcPts val="0"/>
              </a:spcAft>
              <a:buNone/>
            </a:pPr>
            <a:endParaRPr sz="1600">
              <a:solidFill>
                <a:schemeClr val="dk1"/>
              </a:solidFill>
            </a:endParaRPr>
          </a:p>
          <a:p>
            <a:pPr marL="457200" lvl="0" indent="0" algn="just" rtl="0">
              <a:spcBef>
                <a:spcPts val="0"/>
              </a:spcBef>
              <a:spcAft>
                <a:spcPts val="0"/>
              </a:spcAft>
              <a:buNone/>
            </a:pPr>
            <a:r>
              <a:rPr lang="en" sz="1600">
                <a:solidFill>
                  <a:schemeClr val="dk1"/>
                </a:solidFill>
              </a:rPr>
              <a:t>** We are using data at individual dispenser level</a:t>
            </a:r>
            <a:endParaRPr sz="16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What metrics can sensor data help us predict?</a:t>
            </a:r>
            <a:endParaRPr sz="1800" b="1">
              <a:solidFill>
                <a:srgbClr val="666666"/>
              </a:solidFill>
            </a:endParaRPr>
          </a:p>
        </p:txBody>
      </p:sp>
      <p:sp>
        <p:nvSpPr>
          <p:cNvPr id="282" name="Google Shape;282;p28"/>
          <p:cNvSpPr txBox="1"/>
          <p:nvPr/>
        </p:nvSpPr>
        <p:spPr>
          <a:xfrm>
            <a:off x="309075" y="1119875"/>
            <a:ext cx="761100" cy="35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CC0000"/>
                </a:solidFill>
              </a:rPr>
              <a:t>Output</a:t>
            </a:r>
            <a:endParaRPr sz="1500">
              <a:solidFill>
                <a:srgbClr val="CC0000"/>
              </a:solidFill>
            </a:endParaRPr>
          </a:p>
        </p:txBody>
      </p:sp>
      <p:sp>
        <p:nvSpPr>
          <p:cNvPr id="283" name="Google Shape;283;p28"/>
          <p:cNvSpPr txBox="1"/>
          <p:nvPr/>
        </p:nvSpPr>
        <p:spPr>
          <a:xfrm>
            <a:off x="309075" y="2110475"/>
            <a:ext cx="761100" cy="35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CC0000"/>
                </a:solidFill>
              </a:rPr>
              <a:t>Input</a:t>
            </a:r>
            <a:endParaRPr sz="1500">
              <a:solidFill>
                <a:srgbClr val="CC0000"/>
              </a:solidFill>
            </a:endParaRPr>
          </a:p>
        </p:txBody>
      </p:sp>
      <p:cxnSp>
        <p:nvCxnSpPr>
          <p:cNvPr id="284" name="Google Shape;284;p28"/>
          <p:cNvCxnSpPr/>
          <p:nvPr/>
        </p:nvCxnSpPr>
        <p:spPr>
          <a:xfrm>
            <a:off x="1391300" y="1078350"/>
            <a:ext cx="0" cy="5136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28"/>
          <p:cNvCxnSpPr/>
          <p:nvPr/>
        </p:nvCxnSpPr>
        <p:spPr>
          <a:xfrm>
            <a:off x="1391300" y="1840350"/>
            <a:ext cx="0" cy="986700"/>
          </a:xfrm>
          <a:prstGeom prst="straightConnector1">
            <a:avLst/>
          </a:prstGeom>
          <a:noFill/>
          <a:ln w="9525" cap="flat" cmpd="sng">
            <a:solidFill>
              <a:schemeClr val="dk2"/>
            </a:solidFill>
            <a:prstDash val="solid"/>
            <a:round/>
            <a:headEnd type="none" w="med" len="med"/>
            <a:tailEnd type="none" w="med" len="med"/>
          </a:ln>
        </p:spPr>
      </p:cxnSp>
      <p:sp>
        <p:nvSpPr>
          <p:cNvPr id="286" name="Google Shape;286;p28"/>
          <p:cNvSpPr txBox="1"/>
          <p:nvPr/>
        </p:nvSpPr>
        <p:spPr>
          <a:xfrm>
            <a:off x="1452075" y="1119875"/>
            <a:ext cx="2525400" cy="353100"/>
          </a:xfrm>
          <a:prstGeom prst="rect">
            <a:avLst/>
          </a:prstGeom>
          <a:noFill/>
          <a:ln>
            <a:noFill/>
          </a:ln>
        </p:spPr>
        <p:txBody>
          <a:bodyPr spcFirstLastPara="1" wrap="square" lIns="91425" tIns="91425" rIns="91425" bIns="91425" anchor="ctr" anchorCtr="0">
            <a:noAutofit/>
          </a:bodyPr>
          <a:lstStyle/>
          <a:p>
            <a:pPr marL="457200" lvl="0" indent="-209550" algn="l" rtl="0">
              <a:spcBef>
                <a:spcPts val="0"/>
              </a:spcBef>
              <a:spcAft>
                <a:spcPts val="0"/>
              </a:spcAft>
              <a:buClr>
                <a:schemeClr val="dk1"/>
              </a:buClr>
              <a:buSzPts val="1500"/>
              <a:buChar char="●"/>
            </a:pPr>
            <a:r>
              <a:rPr lang="en" sz="1500">
                <a:solidFill>
                  <a:schemeClr val="dk1"/>
                </a:solidFill>
              </a:rPr>
              <a:t>Service Cost</a:t>
            </a:r>
            <a:endParaRPr sz="1500">
              <a:solidFill>
                <a:schemeClr val="dk1"/>
              </a:solidFill>
            </a:endParaRPr>
          </a:p>
        </p:txBody>
      </p:sp>
      <p:sp>
        <p:nvSpPr>
          <p:cNvPr id="287" name="Google Shape;287;p28"/>
          <p:cNvSpPr txBox="1"/>
          <p:nvPr/>
        </p:nvSpPr>
        <p:spPr>
          <a:xfrm>
            <a:off x="1452075" y="1758863"/>
            <a:ext cx="3413700" cy="1141500"/>
          </a:xfrm>
          <a:prstGeom prst="rect">
            <a:avLst/>
          </a:prstGeom>
          <a:noFill/>
          <a:ln>
            <a:noFill/>
          </a:ln>
        </p:spPr>
        <p:txBody>
          <a:bodyPr spcFirstLastPara="1" wrap="square" lIns="91425" tIns="91425" rIns="91425" bIns="91425" anchor="ctr" anchorCtr="0">
            <a:noAutofit/>
          </a:bodyPr>
          <a:lstStyle/>
          <a:p>
            <a:pPr marL="457200" lvl="0" indent="-209550" algn="l" rtl="0">
              <a:spcBef>
                <a:spcPts val="0"/>
              </a:spcBef>
              <a:spcAft>
                <a:spcPts val="0"/>
              </a:spcAft>
              <a:buClr>
                <a:schemeClr val="dk1"/>
              </a:buClr>
              <a:buSzPts val="1500"/>
              <a:buChar char="●"/>
            </a:pPr>
            <a:r>
              <a:rPr lang="en" sz="1500">
                <a:solidFill>
                  <a:schemeClr val="dk1"/>
                </a:solidFill>
              </a:rPr>
              <a:t>Hours Spent in a service</a:t>
            </a:r>
            <a:endParaRPr sz="1500">
              <a:solidFill>
                <a:schemeClr val="dk1"/>
              </a:solidFill>
            </a:endParaRPr>
          </a:p>
          <a:p>
            <a:pPr marL="457200" lvl="0" indent="0" algn="l" rtl="0">
              <a:spcBef>
                <a:spcPts val="0"/>
              </a:spcBef>
              <a:spcAft>
                <a:spcPts val="0"/>
              </a:spcAft>
              <a:buNone/>
            </a:pPr>
            <a:endParaRPr sz="1500">
              <a:solidFill>
                <a:schemeClr val="dk1"/>
              </a:solidFill>
            </a:endParaRPr>
          </a:p>
          <a:p>
            <a:pPr marL="457200" lvl="0" indent="-209550" algn="l" rtl="0">
              <a:spcBef>
                <a:spcPts val="0"/>
              </a:spcBef>
              <a:spcAft>
                <a:spcPts val="0"/>
              </a:spcAft>
              <a:buClr>
                <a:schemeClr val="dk1"/>
              </a:buClr>
              <a:buSzPts val="1500"/>
              <a:buChar char="●"/>
            </a:pPr>
            <a:r>
              <a:rPr lang="en" sz="1500">
                <a:solidFill>
                  <a:schemeClr val="dk1"/>
                </a:solidFill>
              </a:rPr>
              <a:t>Reason for Service</a:t>
            </a:r>
            <a:endParaRPr sz="1500">
              <a:solidFill>
                <a:schemeClr val="dk1"/>
              </a:solidFill>
            </a:endParaRPr>
          </a:p>
        </p:txBody>
      </p:sp>
      <p:cxnSp>
        <p:nvCxnSpPr>
          <p:cNvPr id="288" name="Google Shape;288;p28"/>
          <p:cNvCxnSpPr/>
          <p:nvPr/>
        </p:nvCxnSpPr>
        <p:spPr>
          <a:xfrm>
            <a:off x="4591700" y="1078350"/>
            <a:ext cx="0" cy="5136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28"/>
          <p:cNvSpPr txBox="1"/>
          <p:nvPr/>
        </p:nvSpPr>
        <p:spPr>
          <a:xfrm>
            <a:off x="4709000" y="1015419"/>
            <a:ext cx="3713700" cy="503100"/>
          </a:xfrm>
          <a:prstGeom prst="rect">
            <a:avLst/>
          </a:prstGeom>
          <a:noFill/>
          <a:ln>
            <a:noFill/>
          </a:ln>
        </p:spPr>
        <p:txBody>
          <a:bodyPr spcFirstLastPara="1" wrap="square" lIns="91425" tIns="91425" rIns="91425" bIns="91425" anchor="t" anchorCtr="0">
            <a:noAutofit/>
          </a:bodyPr>
          <a:lstStyle/>
          <a:p>
            <a:pPr marL="457200" lvl="0" indent="-203200" algn="l" rtl="0">
              <a:spcBef>
                <a:spcPts val="0"/>
              </a:spcBef>
              <a:spcAft>
                <a:spcPts val="0"/>
              </a:spcAft>
              <a:buClr>
                <a:schemeClr val="dk2"/>
              </a:buClr>
              <a:buSzPts val="1400"/>
              <a:buChar char="●"/>
            </a:pPr>
            <a:r>
              <a:rPr lang="en">
                <a:solidFill>
                  <a:schemeClr val="dk2"/>
                </a:solidFill>
              </a:rPr>
              <a:t>Predicting cost at work-order level</a:t>
            </a:r>
            <a:endParaRPr>
              <a:solidFill>
                <a:schemeClr val="dk2"/>
              </a:solidFill>
            </a:endParaRPr>
          </a:p>
          <a:p>
            <a:pPr marL="457200" lvl="0" indent="-203200" algn="l" rtl="0">
              <a:spcBef>
                <a:spcPts val="0"/>
              </a:spcBef>
              <a:spcAft>
                <a:spcPts val="0"/>
              </a:spcAft>
              <a:buClr>
                <a:schemeClr val="dk2"/>
              </a:buClr>
              <a:buSzPts val="1400"/>
              <a:buChar char="●"/>
            </a:pPr>
            <a:r>
              <a:rPr lang="en">
                <a:solidFill>
                  <a:schemeClr val="dk2"/>
                </a:solidFill>
              </a:rPr>
              <a:t>Predicting cost bucket for a work-order</a:t>
            </a:r>
            <a:endParaRPr>
              <a:solidFill>
                <a:schemeClr val="dk2"/>
              </a:solidFill>
            </a:endParaRPr>
          </a:p>
        </p:txBody>
      </p:sp>
      <p:sp>
        <p:nvSpPr>
          <p:cNvPr id="290" name="Google Shape;290;p28"/>
          <p:cNvSpPr txBox="1"/>
          <p:nvPr/>
        </p:nvSpPr>
        <p:spPr>
          <a:xfrm>
            <a:off x="221000" y="3069675"/>
            <a:ext cx="8758800" cy="665400"/>
          </a:xfrm>
          <a:prstGeom prst="rect">
            <a:avLst/>
          </a:prstGeom>
          <a:solidFill>
            <a:srgbClr val="D9D2E9">
              <a:alpha val="5823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data we use to train models is at </a:t>
            </a:r>
            <a:r>
              <a:rPr lang="en" b="1" i="1">
                <a:solidFill>
                  <a:schemeClr val="dk1"/>
                </a:solidFill>
              </a:rPr>
              <a:t>individual dispenser level</a:t>
            </a:r>
            <a:r>
              <a:rPr lang="en">
                <a:solidFill>
                  <a:schemeClr val="dk1"/>
                </a:solidFill>
              </a:rPr>
              <a:t>. We will study data from all sensors and try to predict service cost or one of the input metrics for service cost based on that.</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9"/>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CC0000"/>
                </a:solidFill>
              </a:rPr>
              <a:t>S9100 | Sensor data improves error by 29% | Reboot count most important</a:t>
            </a:r>
            <a:endParaRPr sz="1800" b="1" dirty="0">
              <a:solidFill>
                <a:srgbClr val="666666"/>
              </a:solidFill>
            </a:endParaRPr>
          </a:p>
        </p:txBody>
      </p:sp>
      <p:pic>
        <p:nvPicPr>
          <p:cNvPr id="296" name="Google Shape;296;p29"/>
          <p:cNvPicPr preferRelativeResize="0"/>
          <p:nvPr/>
        </p:nvPicPr>
        <p:blipFill>
          <a:blip r:embed="rId3">
            <a:alphaModFix/>
          </a:blip>
          <a:stretch>
            <a:fillRect/>
          </a:stretch>
        </p:blipFill>
        <p:spPr>
          <a:xfrm>
            <a:off x="326175" y="969049"/>
            <a:ext cx="5751949" cy="3875025"/>
          </a:xfrm>
          <a:prstGeom prst="rect">
            <a:avLst/>
          </a:prstGeom>
          <a:noFill/>
          <a:ln w="9525" cap="flat" cmpd="sng">
            <a:solidFill>
              <a:schemeClr val="dk1"/>
            </a:solidFill>
            <a:prstDash val="solid"/>
            <a:round/>
            <a:headEnd type="none" w="sm" len="sm"/>
            <a:tailEnd type="none" w="sm" len="sm"/>
          </a:ln>
        </p:spPr>
      </p:pic>
      <p:sp>
        <p:nvSpPr>
          <p:cNvPr id="297" name="Google Shape;297;p29"/>
          <p:cNvSpPr/>
          <p:nvPr/>
        </p:nvSpPr>
        <p:spPr>
          <a:xfrm>
            <a:off x="6244925" y="965900"/>
            <a:ext cx="2734800" cy="1816800"/>
          </a:xfrm>
          <a:prstGeom prst="rect">
            <a:avLst/>
          </a:prstGeom>
          <a:solidFill>
            <a:srgbClr val="D9D2E9"/>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 sz="1200" b="1"/>
              <a:t>LGBM Model</a:t>
            </a:r>
            <a:endParaRPr sz="1200" b="1"/>
          </a:p>
          <a:p>
            <a:pPr marL="0" lvl="0" indent="0" algn="l" rtl="0">
              <a:spcBef>
                <a:spcPts val="0"/>
              </a:spcBef>
              <a:spcAft>
                <a:spcPts val="0"/>
              </a:spcAft>
              <a:buNone/>
            </a:pPr>
            <a:r>
              <a:rPr lang="en" sz="1200" b="1"/>
              <a:t>Error: </a:t>
            </a:r>
            <a:r>
              <a:rPr lang="en" sz="1200" b="1">
                <a:solidFill>
                  <a:srgbClr val="CC0000"/>
                </a:solidFill>
              </a:rPr>
              <a:t>$250</a:t>
            </a:r>
            <a:r>
              <a:rPr lang="en" sz="1200"/>
              <a:t> (down from $350)</a:t>
            </a:r>
            <a:endParaRPr sz="1200"/>
          </a:p>
          <a:p>
            <a:pPr marL="0" lvl="0" indent="0" algn="l" rtl="0">
              <a:spcBef>
                <a:spcPts val="0"/>
              </a:spcBef>
              <a:spcAft>
                <a:spcPts val="0"/>
              </a:spcAft>
              <a:buNone/>
            </a:pPr>
            <a:r>
              <a:rPr lang="en" sz="1200" i="1"/>
              <a:t>But still poor!</a:t>
            </a:r>
            <a:endParaRPr sz="1200" i="1"/>
          </a:p>
          <a:p>
            <a:pPr marL="0" lvl="0" indent="0" algn="l" rtl="0">
              <a:spcBef>
                <a:spcPts val="0"/>
              </a:spcBef>
              <a:spcAft>
                <a:spcPts val="0"/>
              </a:spcAft>
              <a:buNone/>
            </a:pPr>
            <a:r>
              <a:rPr lang="en" sz="1200" b="1"/>
              <a:t>R Squared: </a:t>
            </a:r>
            <a:r>
              <a:rPr lang="en" sz="1200"/>
              <a:t>0.076</a:t>
            </a:r>
            <a:br>
              <a:rPr lang="en" sz="1200"/>
            </a:br>
            <a:endParaRPr sz="1200"/>
          </a:p>
          <a:p>
            <a:pPr marL="0" lvl="0" indent="0" algn="l" rtl="0">
              <a:spcBef>
                <a:spcPts val="0"/>
              </a:spcBef>
              <a:spcAft>
                <a:spcPts val="0"/>
              </a:spcAft>
              <a:buNone/>
            </a:pPr>
            <a:r>
              <a:rPr lang="en" sz="1100" i="1"/>
              <a:t>Min Data in leaf: 20</a:t>
            </a:r>
            <a:endParaRPr sz="1100" i="1"/>
          </a:p>
          <a:p>
            <a:pPr marL="0" lvl="0" indent="0" algn="l" rtl="0">
              <a:spcBef>
                <a:spcPts val="0"/>
              </a:spcBef>
              <a:spcAft>
                <a:spcPts val="0"/>
              </a:spcAft>
              <a:buNone/>
            </a:pPr>
            <a:r>
              <a:rPr lang="en" sz="1100" i="1"/>
              <a:t>Maximum Bins: 1000</a:t>
            </a:r>
            <a:endParaRPr sz="1100" i="1"/>
          </a:p>
          <a:p>
            <a:pPr marL="0" lvl="0" indent="0" algn="l" rtl="0">
              <a:spcBef>
                <a:spcPts val="0"/>
              </a:spcBef>
              <a:spcAft>
                <a:spcPts val="0"/>
              </a:spcAft>
              <a:buNone/>
            </a:pPr>
            <a:r>
              <a:rPr lang="en" sz="1100" i="1"/>
              <a:t>Categorical Data Handling Enabled</a:t>
            </a:r>
            <a:endParaRPr sz="1100" i="1"/>
          </a:p>
        </p:txBody>
      </p:sp>
      <p:sp>
        <p:nvSpPr>
          <p:cNvPr id="298" name="Google Shape;298;p29"/>
          <p:cNvSpPr/>
          <p:nvPr/>
        </p:nvSpPr>
        <p:spPr>
          <a:xfrm>
            <a:off x="6244925" y="2878900"/>
            <a:ext cx="2734800" cy="1965300"/>
          </a:xfrm>
          <a:prstGeom prst="rect">
            <a:avLst/>
          </a:prstGeom>
          <a:solidFill>
            <a:srgbClr val="D9D2E9"/>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 sz="1200" b="1"/>
              <a:t>Top 5 sensor points -</a:t>
            </a:r>
            <a:endParaRPr sz="1200" b="1"/>
          </a:p>
          <a:p>
            <a:pPr marL="0" lvl="0" indent="0" algn="l" rtl="0">
              <a:spcBef>
                <a:spcPts val="0"/>
              </a:spcBef>
              <a:spcAft>
                <a:spcPts val="0"/>
              </a:spcAft>
              <a:buNone/>
            </a:pPr>
            <a:endParaRPr sz="1200" b="1"/>
          </a:p>
          <a:p>
            <a:pPr marL="171450" lvl="0" indent="-133350" algn="l" rtl="0">
              <a:spcBef>
                <a:spcPts val="0"/>
              </a:spcBef>
              <a:spcAft>
                <a:spcPts val="0"/>
              </a:spcAft>
              <a:buSzPts val="1200"/>
              <a:buAutoNum type="alphaLcPeriod"/>
            </a:pPr>
            <a:r>
              <a:rPr lang="en" sz="1200"/>
              <a:t>Reboot Count</a:t>
            </a:r>
            <a:endParaRPr sz="1200"/>
          </a:p>
          <a:p>
            <a:pPr marL="171450" lvl="0" indent="-133350" algn="l" rtl="0">
              <a:spcBef>
                <a:spcPts val="0"/>
              </a:spcBef>
              <a:spcAft>
                <a:spcPts val="0"/>
              </a:spcAft>
              <a:buSzPts val="1200"/>
              <a:buAutoNum type="alphaLcPeriod"/>
            </a:pPr>
            <a:r>
              <a:rPr lang="en" sz="1200"/>
              <a:t>Beverage Unavailable Count</a:t>
            </a:r>
            <a:endParaRPr sz="1200"/>
          </a:p>
          <a:p>
            <a:pPr marL="171450" lvl="0" indent="-133350" algn="l" rtl="0">
              <a:spcBef>
                <a:spcPts val="0"/>
              </a:spcBef>
              <a:spcAft>
                <a:spcPts val="0"/>
              </a:spcAft>
              <a:buSzPts val="1200"/>
              <a:buAutoNum type="alphaLcPeriod"/>
            </a:pPr>
            <a:r>
              <a:rPr lang="en" sz="1200"/>
              <a:t>Total Volume</a:t>
            </a:r>
            <a:endParaRPr sz="1200"/>
          </a:p>
          <a:p>
            <a:pPr marL="171450" lvl="0" indent="-133350" algn="l" rtl="0">
              <a:spcBef>
                <a:spcPts val="0"/>
              </a:spcBef>
              <a:spcAft>
                <a:spcPts val="0"/>
              </a:spcAft>
              <a:buSzPts val="1200"/>
              <a:buAutoNum type="alphaLcPeriod"/>
            </a:pPr>
            <a:r>
              <a:rPr lang="en" sz="1200"/>
              <a:t>Carb State Change</a:t>
            </a:r>
            <a:endParaRPr sz="1200"/>
          </a:p>
          <a:p>
            <a:pPr marL="171450" lvl="0" indent="-133350" algn="l" rtl="0">
              <a:spcBef>
                <a:spcPts val="0"/>
              </a:spcBef>
              <a:spcAft>
                <a:spcPts val="0"/>
              </a:spcAft>
              <a:buSzPts val="1200"/>
              <a:buAutoNum type="alphaLcPeriod"/>
            </a:pPr>
            <a:r>
              <a:rPr lang="en" sz="1200"/>
              <a:t>FCM Pump under delivery</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i="1">
                <a:solidFill>
                  <a:srgbClr val="CC0000"/>
                </a:solidFill>
              </a:rPr>
              <a:t>Also signalling their correlation with a dispenser requiring service</a:t>
            </a:r>
            <a:endParaRPr sz="1200" i="1">
              <a:solidFill>
                <a:srgbClr val="CC0000"/>
              </a:solidFill>
            </a:endParaRPr>
          </a:p>
        </p:txBody>
      </p:sp>
      <p:sp>
        <p:nvSpPr>
          <p:cNvPr id="299" name="Google Shape;299;p29"/>
          <p:cNvSpPr/>
          <p:nvPr/>
        </p:nvSpPr>
        <p:spPr>
          <a:xfrm>
            <a:off x="5817175" y="0"/>
            <a:ext cx="3327000" cy="213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Sensor data correlation with service cost</a:t>
            </a:r>
            <a:endParaRPr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S9000 | No improvement in error | Reboot count most important</a:t>
            </a:r>
            <a:endParaRPr sz="1800" b="1">
              <a:solidFill>
                <a:srgbClr val="666666"/>
              </a:solidFill>
            </a:endParaRPr>
          </a:p>
        </p:txBody>
      </p:sp>
      <p:sp>
        <p:nvSpPr>
          <p:cNvPr id="305" name="Google Shape;305;p30"/>
          <p:cNvSpPr/>
          <p:nvPr/>
        </p:nvSpPr>
        <p:spPr>
          <a:xfrm>
            <a:off x="6244925" y="965900"/>
            <a:ext cx="2734800" cy="1838100"/>
          </a:xfrm>
          <a:prstGeom prst="rect">
            <a:avLst/>
          </a:prstGeom>
          <a:solidFill>
            <a:srgbClr val="D9D2E9"/>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 sz="1300" b="1"/>
              <a:t>LGBM Model</a:t>
            </a:r>
            <a:endParaRPr sz="1300" b="1"/>
          </a:p>
          <a:p>
            <a:pPr marL="0" lvl="0" indent="0" algn="l" rtl="0">
              <a:spcBef>
                <a:spcPts val="0"/>
              </a:spcBef>
              <a:spcAft>
                <a:spcPts val="0"/>
              </a:spcAft>
              <a:buNone/>
            </a:pPr>
            <a:r>
              <a:rPr lang="en" sz="1300" b="1"/>
              <a:t>Error: </a:t>
            </a:r>
            <a:r>
              <a:rPr lang="en" sz="1300" b="1">
                <a:solidFill>
                  <a:srgbClr val="CC0000"/>
                </a:solidFill>
              </a:rPr>
              <a:t>$360</a:t>
            </a:r>
            <a:endParaRPr sz="1300" i="1"/>
          </a:p>
          <a:p>
            <a:pPr marL="0" lvl="0" indent="0" algn="l" rtl="0">
              <a:spcBef>
                <a:spcPts val="0"/>
              </a:spcBef>
              <a:spcAft>
                <a:spcPts val="0"/>
              </a:spcAft>
              <a:buNone/>
            </a:pPr>
            <a:r>
              <a:rPr lang="en" sz="1300" b="1"/>
              <a:t>R Squared: </a:t>
            </a:r>
            <a:r>
              <a:rPr lang="en" sz="1300"/>
              <a:t>0.13</a:t>
            </a:r>
            <a:endParaRPr sz="1300"/>
          </a:p>
          <a:p>
            <a:pPr marL="0" lvl="0" indent="0" algn="l" rtl="0">
              <a:spcBef>
                <a:spcPts val="0"/>
              </a:spcBef>
              <a:spcAft>
                <a:spcPts val="0"/>
              </a:spcAft>
              <a:buNone/>
            </a:pPr>
            <a:endParaRPr sz="1300"/>
          </a:p>
          <a:p>
            <a:pPr marL="0" lvl="0" indent="0" algn="l" rtl="0">
              <a:spcBef>
                <a:spcPts val="0"/>
              </a:spcBef>
              <a:spcAft>
                <a:spcPts val="0"/>
              </a:spcAft>
              <a:buClr>
                <a:schemeClr val="dk1"/>
              </a:buClr>
              <a:buSzPts val="1100"/>
              <a:buFont typeface="Arial"/>
              <a:buNone/>
            </a:pPr>
            <a:r>
              <a:rPr lang="en" sz="1100" i="1">
                <a:solidFill>
                  <a:schemeClr val="dk1"/>
                </a:solidFill>
              </a:rPr>
              <a:t>Min Data in leaf: 20</a:t>
            </a:r>
            <a:endParaRPr sz="1100" i="1">
              <a:solidFill>
                <a:schemeClr val="dk1"/>
              </a:solidFill>
            </a:endParaRPr>
          </a:p>
          <a:p>
            <a:pPr marL="0" lvl="0" indent="0" algn="l" rtl="0">
              <a:spcBef>
                <a:spcPts val="0"/>
              </a:spcBef>
              <a:spcAft>
                <a:spcPts val="0"/>
              </a:spcAft>
              <a:buClr>
                <a:schemeClr val="dk1"/>
              </a:buClr>
              <a:buSzPts val="1100"/>
              <a:buFont typeface="Arial"/>
              <a:buNone/>
            </a:pPr>
            <a:r>
              <a:rPr lang="en" sz="1100" i="1">
                <a:solidFill>
                  <a:schemeClr val="dk1"/>
                </a:solidFill>
              </a:rPr>
              <a:t>Maximum Bins: 1000</a:t>
            </a:r>
            <a:endParaRPr sz="1100" i="1">
              <a:solidFill>
                <a:schemeClr val="dk1"/>
              </a:solidFill>
            </a:endParaRPr>
          </a:p>
          <a:p>
            <a:pPr marL="0" lvl="0" indent="0" algn="l" rtl="0">
              <a:spcBef>
                <a:spcPts val="0"/>
              </a:spcBef>
              <a:spcAft>
                <a:spcPts val="0"/>
              </a:spcAft>
              <a:buClr>
                <a:schemeClr val="dk1"/>
              </a:buClr>
              <a:buSzPts val="1100"/>
              <a:buFont typeface="Arial"/>
              <a:buNone/>
            </a:pPr>
            <a:r>
              <a:rPr lang="en" sz="1100" i="1">
                <a:solidFill>
                  <a:schemeClr val="dk1"/>
                </a:solidFill>
              </a:rPr>
              <a:t>Categorical Data Handling Enabled</a:t>
            </a:r>
            <a:endParaRPr sz="1100" i="1">
              <a:solidFill>
                <a:schemeClr val="dk1"/>
              </a:solidFill>
            </a:endParaRPr>
          </a:p>
          <a:p>
            <a:pPr marL="0" lvl="0" indent="0" algn="l" rtl="0">
              <a:spcBef>
                <a:spcPts val="0"/>
              </a:spcBef>
              <a:spcAft>
                <a:spcPts val="0"/>
              </a:spcAft>
              <a:buNone/>
            </a:pPr>
            <a:endParaRPr sz="1300"/>
          </a:p>
        </p:txBody>
      </p:sp>
      <p:sp>
        <p:nvSpPr>
          <p:cNvPr id="306" name="Google Shape;306;p30"/>
          <p:cNvSpPr/>
          <p:nvPr/>
        </p:nvSpPr>
        <p:spPr>
          <a:xfrm>
            <a:off x="6244925" y="2911000"/>
            <a:ext cx="2734800" cy="1943700"/>
          </a:xfrm>
          <a:prstGeom prst="rect">
            <a:avLst/>
          </a:prstGeom>
          <a:solidFill>
            <a:srgbClr val="D9D2E9"/>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 sz="1200" b="1"/>
              <a:t>Top 5 sensor points -</a:t>
            </a:r>
            <a:endParaRPr sz="1200" b="1"/>
          </a:p>
          <a:p>
            <a:pPr marL="0" lvl="0" indent="0" algn="l" rtl="0">
              <a:spcBef>
                <a:spcPts val="0"/>
              </a:spcBef>
              <a:spcAft>
                <a:spcPts val="0"/>
              </a:spcAft>
              <a:buNone/>
            </a:pPr>
            <a:endParaRPr sz="1200" b="1"/>
          </a:p>
          <a:p>
            <a:pPr marL="171450" lvl="0" indent="-133350" algn="l" rtl="0">
              <a:spcBef>
                <a:spcPts val="0"/>
              </a:spcBef>
              <a:spcAft>
                <a:spcPts val="0"/>
              </a:spcAft>
              <a:buSzPts val="1200"/>
              <a:buAutoNum type="alphaLcPeriod"/>
            </a:pPr>
            <a:r>
              <a:rPr lang="en" sz="1200"/>
              <a:t>Reboot Count</a:t>
            </a:r>
            <a:endParaRPr sz="1200"/>
          </a:p>
          <a:p>
            <a:pPr marL="171450" lvl="0" indent="-133350" algn="l" rtl="0">
              <a:spcBef>
                <a:spcPts val="0"/>
              </a:spcBef>
              <a:spcAft>
                <a:spcPts val="0"/>
              </a:spcAft>
              <a:buSzPts val="1200"/>
              <a:buAutoNum type="alphaLcPeriod"/>
            </a:pPr>
            <a:r>
              <a:rPr lang="en" sz="1200"/>
              <a:t>Shelf Agitator Home Sensor</a:t>
            </a:r>
            <a:endParaRPr sz="1200"/>
          </a:p>
          <a:p>
            <a:pPr marL="171450" lvl="0" indent="-133350" algn="l" rtl="0">
              <a:spcBef>
                <a:spcPts val="0"/>
              </a:spcBef>
              <a:spcAft>
                <a:spcPts val="0"/>
              </a:spcAft>
              <a:buSzPts val="1200"/>
              <a:buAutoNum type="alphaLcPeriod"/>
            </a:pPr>
            <a:r>
              <a:rPr lang="en" sz="1200"/>
              <a:t>Total Volume</a:t>
            </a:r>
            <a:endParaRPr sz="1200"/>
          </a:p>
          <a:p>
            <a:pPr marL="171450" lvl="0" indent="-133350" algn="l" rtl="0">
              <a:spcBef>
                <a:spcPts val="0"/>
              </a:spcBef>
              <a:spcAft>
                <a:spcPts val="0"/>
              </a:spcAft>
              <a:buSzPts val="1200"/>
              <a:buAutoNum type="alphaLcPeriod"/>
            </a:pPr>
            <a:r>
              <a:rPr lang="en" sz="1200"/>
              <a:t>Trouble Add</a:t>
            </a:r>
            <a:endParaRPr sz="1200"/>
          </a:p>
          <a:p>
            <a:pPr marL="171450" lvl="0" indent="-133350" algn="l" rtl="0">
              <a:spcBef>
                <a:spcPts val="0"/>
              </a:spcBef>
              <a:spcAft>
                <a:spcPts val="0"/>
              </a:spcAft>
              <a:buSzPts val="1200"/>
              <a:buAutoNum type="alphaLcPeriod"/>
            </a:pPr>
            <a:r>
              <a:rPr lang="en" sz="1200"/>
              <a:t>Error Link Lost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i="1">
                <a:solidFill>
                  <a:srgbClr val="CC0000"/>
                </a:solidFill>
              </a:rPr>
              <a:t>Also signalling their correlation with a dispenser requiring service</a:t>
            </a:r>
            <a:endParaRPr sz="1200" i="1">
              <a:solidFill>
                <a:srgbClr val="CC0000"/>
              </a:solidFill>
            </a:endParaRPr>
          </a:p>
        </p:txBody>
      </p:sp>
      <p:pic>
        <p:nvPicPr>
          <p:cNvPr id="307" name="Google Shape;307;p30"/>
          <p:cNvPicPr preferRelativeResize="0"/>
          <p:nvPr/>
        </p:nvPicPr>
        <p:blipFill>
          <a:blip r:embed="rId3">
            <a:alphaModFix/>
          </a:blip>
          <a:stretch>
            <a:fillRect/>
          </a:stretch>
        </p:blipFill>
        <p:spPr>
          <a:xfrm>
            <a:off x="340575" y="978781"/>
            <a:ext cx="5751948" cy="3875993"/>
          </a:xfrm>
          <a:prstGeom prst="rect">
            <a:avLst/>
          </a:prstGeom>
          <a:noFill/>
          <a:ln w="9525" cap="flat" cmpd="sng">
            <a:solidFill>
              <a:schemeClr val="dk1"/>
            </a:solidFill>
            <a:prstDash val="solid"/>
            <a:round/>
            <a:headEnd type="none" w="sm" len="sm"/>
            <a:tailEnd type="none" w="sm" len="sm"/>
          </a:ln>
        </p:spPr>
      </p:pic>
      <p:sp>
        <p:nvSpPr>
          <p:cNvPr id="308" name="Google Shape;308;p30"/>
          <p:cNvSpPr/>
          <p:nvPr/>
        </p:nvSpPr>
        <p:spPr>
          <a:xfrm>
            <a:off x="5817175" y="0"/>
            <a:ext cx="3327000" cy="213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Sensor data correlation with service cost</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~48% accuracy in predicting the cost bucket of a service</a:t>
            </a:r>
            <a:endParaRPr sz="1800" b="1">
              <a:solidFill>
                <a:srgbClr val="CC0000"/>
              </a:solidFill>
            </a:endParaRPr>
          </a:p>
        </p:txBody>
      </p:sp>
      <p:pic>
        <p:nvPicPr>
          <p:cNvPr id="314" name="Google Shape;314;p31"/>
          <p:cNvPicPr preferRelativeResize="0"/>
          <p:nvPr/>
        </p:nvPicPr>
        <p:blipFill rotWithShape="1">
          <a:blip r:embed="rId3">
            <a:alphaModFix/>
          </a:blip>
          <a:srcRect l="34817" t="3827" r="16418" b="8191"/>
          <a:stretch/>
        </p:blipFill>
        <p:spPr>
          <a:xfrm>
            <a:off x="331500" y="2003925"/>
            <a:ext cx="4138324" cy="3043349"/>
          </a:xfrm>
          <a:prstGeom prst="rect">
            <a:avLst/>
          </a:prstGeom>
          <a:noFill/>
          <a:ln w="9525" cap="flat" cmpd="sng">
            <a:solidFill>
              <a:schemeClr val="dk1"/>
            </a:solidFill>
            <a:prstDash val="solid"/>
            <a:round/>
            <a:headEnd type="none" w="sm" len="sm"/>
            <a:tailEnd type="none" w="sm" len="sm"/>
          </a:ln>
        </p:spPr>
      </p:pic>
      <p:pic>
        <p:nvPicPr>
          <p:cNvPr id="315" name="Google Shape;315;p31"/>
          <p:cNvPicPr preferRelativeResize="0"/>
          <p:nvPr/>
        </p:nvPicPr>
        <p:blipFill rotWithShape="1">
          <a:blip r:embed="rId4">
            <a:alphaModFix/>
          </a:blip>
          <a:srcRect l="33493" t="3182" r="21270" b="4293"/>
          <a:stretch/>
        </p:blipFill>
        <p:spPr>
          <a:xfrm>
            <a:off x="4662300" y="2003925"/>
            <a:ext cx="4260501" cy="3043349"/>
          </a:xfrm>
          <a:prstGeom prst="rect">
            <a:avLst/>
          </a:prstGeom>
          <a:noFill/>
          <a:ln w="9525" cap="flat" cmpd="sng">
            <a:solidFill>
              <a:schemeClr val="dk1"/>
            </a:solidFill>
            <a:prstDash val="solid"/>
            <a:round/>
            <a:headEnd type="none" w="sm" len="sm"/>
            <a:tailEnd type="none" w="sm" len="sm"/>
          </a:ln>
        </p:spPr>
      </p:pic>
      <p:sp>
        <p:nvSpPr>
          <p:cNvPr id="316" name="Google Shape;316;p31"/>
          <p:cNvSpPr/>
          <p:nvPr/>
        </p:nvSpPr>
        <p:spPr>
          <a:xfrm>
            <a:off x="313625" y="734625"/>
            <a:ext cx="8666100" cy="108420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l" rtl="0">
              <a:spcBef>
                <a:spcPts val="0"/>
              </a:spcBef>
              <a:spcAft>
                <a:spcPts val="0"/>
              </a:spcAft>
              <a:buNone/>
            </a:pPr>
            <a:r>
              <a:rPr lang="en" sz="1200" i="1">
                <a:solidFill>
                  <a:schemeClr val="dk1"/>
                </a:solidFill>
              </a:rPr>
              <a:t>Sensor data helps us improve the model performance for Low (Bottom 30 percentile) and High (Top 40 percentile) Cost Buckets, but the prediction accuracy </a:t>
            </a:r>
            <a:r>
              <a:rPr lang="en" sz="1200" b="1" i="1">
                <a:solidFill>
                  <a:srgbClr val="CC0000"/>
                </a:solidFill>
              </a:rPr>
              <a:t>falls below 20%</a:t>
            </a:r>
            <a:r>
              <a:rPr lang="en" sz="1200" i="1">
                <a:solidFill>
                  <a:schemeClr val="dk1"/>
                </a:solidFill>
              </a:rPr>
              <a:t> for the </a:t>
            </a:r>
            <a:r>
              <a:rPr lang="en" sz="1200" b="1" i="1">
                <a:solidFill>
                  <a:schemeClr val="dk1"/>
                </a:solidFill>
              </a:rPr>
              <a:t>Medium Cost bucket.</a:t>
            </a:r>
            <a:endParaRPr sz="1200" b="1" i="1">
              <a:solidFill>
                <a:schemeClr val="dk1"/>
              </a:solidFill>
            </a:endParaRPr>
          </a:p>
          <a:p>
            <a:pPr marL="0" lvl="0" indent="0" algn="l" rtl="0">
              <a:spcBef>
                <a:spcPts val="0"/>
              </a:spcBef>
              <a:spcAft>
                <a:spcPts val="0"/>
              </a:spcAft>
              <a:buNone/>
            </a:pPr>
            <a:endParaRPr sz="1200" b="1" i="1">
              <a:solidFill>
                <a:schemeClr val="dk1"/>
              </a:solidFill>
            </a:endParaRPr>
          </a:p>
          <a:p>
            <a:pPr marL="0" lvl="0" indent="0" algn="l" rtl="0">
              <a:spcBef>
                <a:spcPts val="0"/>
              </a:spcBef>
              <a:spcAft>
                <a:spcPts val="0"/>
              </a:spcAft>
              <a:buNone/>
            </a:pPr>
            <a:r>
              <a:rPr lang="en" sz="1200" i="1">
                <a:solidFill>
                  <a:schemeClr val="dk1"/>
                </a:solidFill>
              </a:rPr>
              <a:t>Also, the</a:t>
            </a:r>
            <a:r>
              <a:rPr lang="en" sz="1200" b="1" i="1">
                <a:solidFill>
                  <a:schemeClr val="dk1"/>
                </a:solidFill>
              </a:rPr>
              <a:t> parts related sensor data</a:t>
            </a:r>
            <a:r>
              <a:rPr lang="en" sz="1200" i="1">
                <a:solidFill>
                  <a:schemeClr val="dk1"/>
                </a:solidFill>
              </a:rPr>
              <a:t>, significant for each </a:t>
            </a:r>
            <a:r>
              <a:rPr lang="en" sz="1200" b="1" i="1">
                <a:solidFill>
                  <a:schemeClr val="dk1"/>
                </a:solidFill>
              </a:rPr>
              <a:t>dispenser type</a:t>
            </a:r>
            <a:r>
              <a:rPr lang="en" sz="1200" i="1">
                <a:solidFill>
                  <a:schemeClr val="dk1"/>
                </a:solidFill>
              </a:rPr>
              <a:t>, seems to be different from each other i.e.   Carb State and FCM pump for S9100 but Shelf Agitator for S9000</a:t>
            </a:r>
            <a:endParaRPr sz="1100" i="1">
              <a:solidFill>
                <a:schemeClr val="dk1"/>
              </a:solidFill>
            </a:endParaRPr>
          </a:p>
        </p:txBody>
      </p:sp>
      <p:sp>
        <p:nvSpPr>
          <p:cNvPr id="317" name="Google Shape;317;p31"/>
          <p:cNvSpPr txBox="1"/>
          <p:nvPr/>
        </p:nvSpPr>
        <p:spPr>
          <a:xfrm>
            <a:off x="360100" y="1986775"/>
            <a:ext cx="6969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9100</a:t>
            </a:r>
            <a:endParaRPr sz="1500">
              <a:solidFill>
                <a:schemeClr val="dk2"/>
              </a:solidFill>
            </a:endParaRPr>
          </a:p>
        </p:txBody>
      </p:sp>
      <p:sp>
        <p:nvSpPr>
          <p:cNvPr id="318" name="Google Shape;318;p31"/>
          <p:cNvSpPr txBox="1"/>
          <p:nvPr/>
        </p:nvSpPr>
        <p:spPr>
          <a:xfrm>
            <a:off x="4703500" y="1986775"/>
            <a:ext cx="6969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9000</a:t>
            </a:r>
            <a:endParaRPr sz="1500">
              <a:solidFill>
                <a:schemeClr val="dk2"/>
              </a:solidFill>
            </a:endParaRPr>
          </a:p>
        </p:txBody>
      </p:sp>
      <p:sp>
        <p:nvSpPr>
          <p:cNvPr id="319" name="Google Shape;319;p31"/>
          <p:cNvSpPr/>
          <p:nvPr/>
        </p:nvSpPr>
        <p:spPr>
          <a:xfrm>
            <a:off x="5817175" y="0"/>
            <a:ext cx="3327000" cy="213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Sensor data correlation with service cost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p:nvPr/>
        </p:nvSpPr>
        <p:spPr>
          <a:xfrm>
            <a:off x="261775" y="2298610"/>
            <a:ext cx="8282700" cy="1029300"/>
          </a:xfrm>
          <a:prstGeom prst="rect">
            <a:avLst/>
          </a:prstGeom>
          <a:noFill/>
          <a:ln w="19050"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 name="Google Shape;61;p14"/>
          <p:cNvSpPr txBox="1"/>
          <p:nvPr/>
        </p:nvSpPr>
        <p:spPr>
          <a:xfrm>
            <a:off x="221000" y="250275"/>
            <a:ext cx="77403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Data Sanity | Dispenser ID Waterfall - Pre &amp; Post Data Cleanup</a:t>
            </a:r>
            <a:endParaRPr sz="1800" b="1">
              <a:solidFill>
                <a:srgbClr val="CC0000"/>
              </a:solidFill>
            </a:endParaRPr>
          </a:p>
        </p:txBody>
      </p:sp>
      <p:sp>
        <p:nvSpPr>
          <p:cNvPr id="62" name="Google Shape;62;p14"/>
          <p:cNvSpPr/>
          <p:nvPr/>
        </p:nvSpPr>
        <p:spPr>
          <a:xfrm>
            <a:off x="1827950" y="1204025"/>
            <a:ext cx="1932900" cy="316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rPr>
              <a:t>34979</a:t>
            </a:r>
            <a:endParaRPr sz="1300" b="1">
              <a:solidFill>
                <a:schemeClr val="lt1"/>
              </a:solidFill>
            </a:endParaRPr>
          </a:p>
        </p:txBody>
      </p:sp>
      <p:sp>
        <p:nvSpPr>
          <p:cNvPr id="63" name="Google Shape;63;p14"/>
          <p:cNvSpPr/>
          <p:nvPr/>
        </p:nvSpPr>
        <p:spPr>
          <a:xfrm>
            <a:off x="1827950" y="1813625"/>
            <a:ext cx="1235700" cy="316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33049</a:t>
            </a:r>
            <a:endParaRPr sz="1300" b="1"/>
          </a:p>
        </p:txBody>
      </p:sp>
      <p:sp>
        <p:nvSpPr>
          <p:cNvPr id="64" name="Google Shape;64;p14"/>
          <p:cNvSpPr/>
          <p:nvPr/>
        </p:nvSpPr>
        <p:spPr>
          <a:xfrm>
            <a:off x="3809150" y="1813625"/>
            <a:ext cx="466200" cy="3168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98</a:t>
            </a:r>
            <a:endParaRPr sz="1300" b="1"/>
          </a:p>
        </p:txBody>
      </p:sp>
      <p:sp>
        <p:nvSpPr>
          <p:cNvPr id="65" name="Google Shape;65;p14"/>
          <p:cNvSpPr/>
          <p:nvPr/>
        </p:nvSpPr>
        <p:spPr>
          <a:xfrm>
            <a:off x="1827950" y="2423225"/>
            <a:ext cx="761700" cy="3168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21838</a:t>
            </a:r>
            <a:endParaRPr sz="1300" b="1"/>
          </a:p>
        </p:txBody>
      </p:sp>
      <p:sp>
        <p:nvSpPr>
          <p:cNvPr id="66" name="Google Shape;66;p14"/>
          <p:cNvSpPr/>
          <p:nvPr/>
        </p:nvSpPr>
        <p:spPr>
          <a:xfrm>
            <a:off x="3199550" y="2433787"/>
            <a:ext cx="466200" cy="316800"/>
          </a:xfrm>
          <a:prstGeom prst="rect">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162</a:t>
            </a:r>
            <a:endParaRPr sz="1300" b="1"/>
          </a:p>
        </p:txBody>
      </p:sp>
      <p:cxnSp>
        <p:nvCxnSpPr>
          <p:cNvPr id="67" name="Google Shape;67;p14"/>
          <p:cNvCxnSpPr/>
          <p:nvPr/>
        </p:nvCxnSpPr>
        <p:spPr>
          <a:xfrm>
            <a:off x="3732777" y="1833973"/>
            <a:ext cx="0" cy="1098300"/>
          </a:xfrm>
          <a:prstGeom prst="straightConnector1">
            <a:avLst/>
          </a:prstGeom>
          <a:noFill/>
          <a:ln w="9525" cap="flat" cmpd="sng">
            <a:solidFill>
              <a:schemeClr val="dk2"/>
            </a:solidFill>
            <a:prstDash val="dash"/>
            <a:round/>
            <a:headEnd type="none" w="med" len="med"/>
            <a:tailEnd type="none" w="med" len="med"/>
          </a:ln>
        </p:spPr>
      </p:cxnSp>
      <p:cxnSp>
        <p:nvCxnSpPr>
          <p:cNvPr id="68" name="Google Shape;68;p14"/>
          <p:cNvCxnSpPr/>
          <p:nvPr/>
        </p:nvCxnSpPr>
        <p:spPr>
          <a:xfrm>
            <a:off x="3123175" y="1812850"/>
            <a:ext cx="0" cy="1109100"/>
          </a:xfrm>
          <a:prstGeom prst="straightConnector1">
            <a:avLst/>
          </a:prstGeom>
          <a:noFill/>
          <a:ln w="9525" cap="flat" cmpd="sng">
            <a:solidFill>
              <a:schemeClr val="dk2"/>
            </a:solidFill>
            <a:prstDash val="dash"/>
            <a:round/>
            <a:headEnd type="none" w="med" len="med"/>
            <a:tailEnd type="none" w="med" len="med"/>
          </a:ln>
        </p:spPr>
      </p:cxnSp>
      <p:sp>
        <p:nvSpPr>
          <p:cNvPr id="69" name="Google Shape;69;p14"/>
          <p:cNvSpPr txBox="1"/>
          <p:nvPr/>
        </p:nvSpPr>
        <p:spPr>
          <a:xfrm>
            <a:off x="261775" y="1193450"/>
            <a:ext cx="10560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2"/>
                </a:solidFill>
              </a:rPr>
              <a:t>Base File</a:t>
            </a:r>
            <a:endParaRPr sz="1300" b="1">
              <a:solidFill>
                <a:schemeClr val="dk2"/>
              </a:solidFill>
            </a:endParaRPr>
          </a:p>
        </p:txBody>
      </p:sp>
      <p:sp>
        <p:nvSpPr>
          <p:cNvPr id="70" name="Google Shape;70;p14"/>
          <p:cNvSpPr txBox="1"/>
          <p:nvPr/>
        </p:nvSpPr>
        <p:spPr>
          <a:xfrm>
            <a:off x="261775" y="1682335"/>
            <a:ext cx="10560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2"/>
                </a:solidFill>
              </a:rPr>
              <a:t>Trouble Add File</a:t>
            </a:r>
            <a:endParaRPr sz="1300" b="1">
              <a:solidFill>
                <a:schemeClr val="dk2"/>
              </a:solidFill>
            </a:endParaRPr>
          </a:p>
        </p:txBody>
      </p:sp>
      <p:sp>
        <p:nvSpPr>
          <p:cNvPr id="71" name="Google Shape;71;p14"/>
          <p:cNvSpPr txBox="1"/>
          <p:nvPr/>
        </p:nvSpPr>
        <p:spPr>
          <a:xfrm>
            <a:off x="261775" y="2368125"/>
            <a:ext cx="13014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2"/>
                </a:solidFill>
              </a:rPr>
              <a:t>Work-order file</a:t>
            </a:r>
            <a:endParaRPr sz="1300" b="1">
              <a:solidFill>
                <a:schemeClr val="dk2"/>
              </a:solidFill>
            </a:endParaRPr>
          </a:p>
        </p:txBody>
      </p:sp>
      <p:sp>
        <p:nvSpPr>
          <p:cNvPr id="72" name="Google Shape;72;p14"/>
          <p:cNvSpPr txBox="1"/>
          <p:nvPr/>
        </p:nvSpPr>
        <p:spPr>
          <a:xfrm>
            <a:off x="3800696" y="1159484"/>
            <a:ext cx="9927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Dispensers active on Jan 1, 23</a:t>
            </a:r>
            <a:endParaRPr sz="800">
              <a:solidFill>
                <a:schemeClr val="dk1"/>
              </a:solidFill>
            </a:endParaRPr>
          </a:p>
        </p:txBody>
      </p:sp>
      <p:sp>
        <p:nvSpPr>
          <p:cNvPr id="73" name="Google Shape;73;p14"/>
          <p:cNvSpPr/>
          <p:nvPr/>
        </p:nvSpPr>
        <p:spPr>
          <a:xfrm>
            <a:off x="5637950" y="1204025"/>
            <a:ext cx="1932900" cy="316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rPr>
              <a:t>34979</a:t>
            </a:r>
            <a:endParaRPr sz="1300" b="1">
              <a:solidFill>
                <a:schemeClr val="lt1"/>
              </a:solidFill>
            </a:endParaRPr>
          </a:p>
        </p:txBody>
      </p:sp>
      <p:sp>
        <p:nvSpPr>
          <p:cNvPr id="74" name="Google Shape;74;p14"/>
          <p:cNvSpPr/>
          <p:nvPr/>
        </p:nvSpPr>
        <p:spPr>
          <a:xfrm>
            <a:off x="5637950" y="1813625"/>
            <a:ext cx="1235700" cy="316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33049</a:t>
            </a:r>
            <a:endParaRPr sz="1300" b="1"/>
          </a:p>
        </p:txBody>
      </p:sp>
      <p:sp>
        <p:nvSpPr>
          <p:cNvPr id="75" name="Google Shape;75;p14"/>
          <p:cNvSpPr/>
          <p:nvPr/>
        </p:nvSpPr>
        <p:spPr>
          <a:xfrm>
            <a:off x="7616873" y="1813625"/>
            <a:ext cx="466200" cy="3168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98</a:t>
            </a:r>
            <a:endParaRPr sz="1300" b="1"/>
          </a:p>
        </p:txBody>
      </p:sp>
      <p:sp>
        <p:nvSpPr>
          <p:cNvPr id="76" name="Google Shape;76;p14"/>
          <p:cNvSpPr/>
          <p:nvPr/>
        </p:nvSpPr>
        <p:spPr>
          <a:xfrm>
            <a:off x="3809150" y="2444348"/>
            <a:ext cx="761700" cy="3168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13112</a:t>
            </a:r>
            <a:endParaRPr sz="1300" b="1"/>
          </a:p>
        </p:txBody>
      </p:sp>
      <p:sp>
        <p:nvSpPr>
          <p:cNvPr id="77" name="Google Shape;77;p14"/>
          <p:cNvSpPr txBox="1"/>
          <p:nvPr/>
        </p:nvSpPr>
        <p:spPr>
          <a:xfrm>
            <a:off x="3719950" y="2680375"/>
            <a:ext cx="9927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rPr>
              <a:t>+</a:t>
            </a:r>
            <a:endParaRPr sz="1100" b="1">
              <a:solidFill>
                <a:schemeClr val="dk2"/>
              </a:solidFill>
            </a:endParaRPr>
          </a:p>
          <a:p>
            <a:pPr marL="0" lvl="0" indent="0" algn="ctr" rtl="0">
              <a:spcBef>
                <a:spcPts val="0"/>
              </a:spcBef>
              <a:spcAft>
                <a:spcPts val="0"/>
              </a:spcAft>
              <a:buNone/>
            </a:pPr>
            <a:r>
              <a:rPr lang="en" sz="1100" b="1">
                <a:solidFill>
                  <a:schemeClr val="dk2"/>
                </a:solidFill>
              </a:rPr>
              <a:t>25% NAs</a:t>
            </a:r>
            <a:endParaRPr sz="1100" b="1">
              <a:solidFill>
                <a:schemeClr val="dk2"/>
              </a:solidFill>
            </a:endParaRPr>
          </a:p>
        </p:txBody>
      </p:sp>
      <p:sp>
        <p:nvSpPr>
          <p:cNvPr id="78" name="Google Shape;78;p14"/>
          <p:cNvSpPr/>
          <p:nvPr/>
        </p:nvSpPr>
        <p:spPr>
          <a:xfrm>
            <a:off x="5637950" y="2423225"/>
            <a:ext cx="761700" cy="3168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25934</a:t>
            </a:r>
            <a:endParaRPr sz="1300" b="1"/>
          </a:p>
        </p:txBody>
      </p:sp>
      <p:sp>
        <p:nvSpPr>
          <p:cNvPr id="79" name="Google Shape;79;p14"/>
          <p:cNvSpPr/>
          <p:nvPr/>
        </p:nvSpPr>
        <p:spPr>
          <a:xfrm>
            <a:off x="7009550" y="2433787"/>
            <a:ext cx="466200" cy="316800"/>
          </a:xfrm>
          <a:prstGeom prst="rect">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253</a:t>
            </a:r>
            <a:endParaRPr sz="1300" b="1"/>
          </a:p>
        </p:txBody>
      </p:sp>
      <p:sp>
        <p:nvSpPr>
          <p:cNvPr id="80" name="Google Shape;80;p14"/>
          <p:cNvSpPr txBox="1"/>
          <p:nvPr/>
        </p:nvSpPr>
        <p:spPr>
          <a:xfrm>
            <a:off x="7542773" y="2407250"/>
            <a:ext cx="9927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rPr>
              <a:t>~8% NAs</a:t>
            </a:r>
            <a:endParaRPr sz="1100" b="1">
              <a:solidFill>
                <a:schemeClr val="dk1"/>
              </a:solidFill>
            </a:endParaRPr>
          </a:p>
        </p:txBody>
      </p:sp>
      <p:cxnSp>
        <p:nvCxnSpPr>
          <p:cNvPr id="81" name="Google Shape;81;p14"/>
          <p:cNvCxnSpPr/>
          <p:nvPr/>
        </p:nvCxnSpPr>
        <p:spPr>
          <a:xfrm>
            <a:off x="7542777" y="1833973"/>
            <a:ext cx="0" cy="1098300"/>
          </a:xfrm>
          <a:prstGeom prst="straightConnector1">
            <a:avLst/>
          </a:prstGeom>
          <a:noFill/>
          <a:ln w="9525" cap="flat" cmpd="sng">
            <a:solidFill>
              <a:schemeClr val="dk2"/>
            </a:solidFill>
            <a:prstDash val="dash"/>
            <a:round/>
            <a:headEnd type="none" w="med" len="med"/>
            <a:tailEnd type="none" w="med" len="med"/>
          </a:ln>
        </p:spPr>
      </p:cxnSp>
      <p:cxnSp>
        <p:nvCxnSpPr>
          <p:cNvPr id="82" name="Google Shape;82;p14"/>
          <p:cNvCxnSpPr/>
          <p:nvPr/>
        </p:nvCxnSpPr>
        <p:spPr>
          <a:xfrm>
            <a:off x="6933175" y="1812850"/>
            <a:ext cx="0" cy="1109100"/>
          </a:xfrm>
          <a:prstGeom prst="straightConnector1">
            <a:avLst/>
          </a:prstGeom>
          <a:noFill/>
          <a:ln w="9525" cap="flat" cmpd="sng">
            <a:solidFill>
              <a:schemeClr val="dk2"/>
            </a:solidFill>
            <a:prstDash val="dash"/>
            <a:round/>
            <a:headEnd type="none" w="med" len="med"/>
            <a:tailEnd type="none" w="med" len="med"/>
          </a:ln>
        </p:spPr>
      </p:cxnSp>
      <p:sp>
        <p:nvSpPr>
          <p:cNvPr id="83" name="Google Shape;83;p14"/>
          <p:cNvSpPr txBox="1"/>
          <p:nvPr/>
        </p:nvSpPr>
        <p:spPr>
          <a:xfrm>
            <a:off x="1721550" y="3428775"/>
            <a:ext cx="6822900" cy="14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Work-Order Dispenser ID attribution increased to </a:t>
            </a:r>
            <a:r>
              <a:rPr lang="en" sz="1300" b="1">
                <a:solidFill>
                  <a:srgbClr val="CC0000"/>
                </a:solidFill>
              </a:rPr>
              <a:t>93% from 63%</a:t>
            </a:r>
            <a:r>
              <a:rPr lang="en" sz="1300" b="1">
                <a:solidFill>
                  <a:schemeClr val="dk1"/>
                </a:solidFill>
              </a:rPr>
              <a:t>.</a:t>
            </a:r>
            <a:endParaRPr sz="1300" b="1">
              <a:solidFill>
                <a:schemeClr val="dk1"/>
              </a:solidFill>
            </a:endParaRPr>
          </a:p>
          <a:p>
            <a:pPr marL="0" lvl="0" indent="0" algn="l" rtl="0">
              <a:spcBef>
                <a:spcPts val="0"/>
              </a:spcBef>
              <a:spcAft>
                <a:spcPts val="0"/>
              </a:spcAft>
              <a:buNone/>
            </a:pPr>
            <a:endParaRPr sz="1200">
              <a:solidFill>
                <a:schemeClr val="dk1"/>
              </a:solidFill>
            </a:endParaRPr>
          </a:p>
          <a:p>
            <a:pPr marL="171450" lvl="0" indent="-190500" algn="l" rtl="0">
              <a:spcBef>
                <a:spcPts val="0"/>
              </a:spcBef>
              <a:spcAft>
                <a:spcPts val="0"/>
              </a:spcAft>
              <a:buClr>
                <a:schemeClr val="dk1"/>
              </a:buClr>
              <a:buSzPts val="1200"/>
              <a:buChar char="●"/>
            </a:pPr>
            <a:r>
              <a:rPr lang="en" sz="1200">
                <a:solidFill>
                  <a:schemeClr val="dk1"/>
                </a:solidFill>
              </a:rPr>
              <a:t>Proportion of Work-Orders with NA dispenser ID reduced from 25% to 8% (22% Service Value to ~7%) </a:t>
            </a:r>
            <a:endParaRPr sz="1200">
              <a:solidFill>
                <a:schemeClr val="dk1"/>
              </a:solidFill>
            </a:endParaRPr>
          </a:p>
          <a:p>
            <a:pPr marL="171450" lvl="0" indent="-190500" algn="l" rtl="0">
              <a:spcBef>
                <a:spcPts val="0"/>
              </a:spcBef>
              <a:spcAft>
                <a:spcPts val="0"/>
              </a:spcAft>
              <a:buClr>
                <a:schemeClr val="dk1"/>
              </a:buClr>
              <a:buSzPts val="1200"/>
              <a:buChar char="●"/>
            </a:pPr>
            <a:r>
              <a:rPr lang="en" sz="1200">
                <a:solidFill>
                  <a:schemeClr val="dk1"/>
                </a:solidFill>
              </a:rPr>
              <a:t>Proportion of work-orders with dispenser id also present in base file increased to 90% from 63%</a:t>
            </a:r>
            <a:endParaRPr sz="1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2"/>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Hours spent in service supersede all other input variables</a:t>
            </a:r>
            <a:endParaRPr sz="1800" b="1">
              <a:solidFill>
                <a:srgbClr val="CC0000"/>
              </a:solidFill>
            </a:endParaRPr>
          </a:p>
        </p:txBody>
      </p:sp>
      <p:pic>
        <p:nvPicPr>
          <p:cNvPr id="325" name="Google Shape;325;p32"/>
          <p:cNvPicPr preferRelativeResize="0"/>
          <p:nvPr/>
        </p:nvPicPr>
        <p:blipFill>
          <a:blip r:embed="rId3">
            <a:alphaModFix/>
          </a:blip>
          <a:stretch>
            <a:fillRect/>
          </a:stretch>
        </p:blipFill>
        <p:spPr>
          <a:xfrm>
            <a:off x="304800" y="1573275"/>
            <a:ext cx="4267200" cy="3341626"/>
          </a:xfrm>
          <a:prstGeom prst="rect">
            <a:avLst/>
          </a:prstGeom>
          <a:noFill/>
          <a:ln w="9525" cap="flat" cmpd="sng">
            <a:solidFill>
              <a:schemeClr val="dk1"/>
            </a:solidFill>
            <a:prstDash val="solid"/>
            <a:round/>
            <a:headEnd type="none" w="sm" len="sm"/>
            <a:tailEnd type="none" w="sm" len="sm"/>
          </a:ln>
        </p:spPr>
      </p:pic>
      <p:pic>
        <p:nvPicPr>
          <p:cNvPr id="326" name="Google Shape;326;p32"/>
          <p:cNvPicPr preferRelativeResize="0"/>
          <p:nvPr/>
        </p:nvPicPr>
        <p:blipFill>
          <a:blip r:embed="rId4">
            <a:alphaModFix/>
          </a:blip>
          <a:stretch>
            <a:fillRect/>
          </a:stretch>
        </p:blipFill>
        <p:spPr>
          <a:xfrm>
            <a:off x="4690975" y="1573275"/>
            <a:ext cx="4267201" cy="3341626"/>
          </a:xfrm>
          <a:prstGeom prst="rect">
            <a:avLst/>
          </a:prstGeom>
          <a:noFill/>
          <a:ln w="9525" cap="flat" cmpd="sng">
            <a:solidFill>
              <a:schemeClr val="dk1"/>
            </a:solidFill>
            <a:prstDash val="solid"/>
            <a:round/>
            <a:headEnd type="none" w="sm" len="sm"/>
            <a:tailEnd type="none" w="sm" len="sm"/>
          </a:ln>
        </p:spPr>
      </p:pic>
      <p:sp>
        <p:nvSpPr>
          <p:cNvPr id="327" name="Google Shape;327;p32"/>
          <p:cNvSpPr/>
          <p:nvPr/>
        </p:nvSpPr>
        <p:spPr>
          <a:xfrm>
            <a:off x="304800" y="770175"/>
            <a:ext cx="8685900" cy="67470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just" rtl="0">
              <a:spcBef>
                <a:spcPts val="0"/>
              </a:spcBef>
              <a:spcAft>
                <a:spcPts val="0"/>
              </a:spcAft>
              <a:buNone/>
            </a:pPr>
            <a:r>
              <a:rPr lang="en" sz="1300"/>
              <a:t>Total service cost is very highly dependent on total hour spent for service. This may be because of hourly service rates and the need for higher hours for certain issues.</a:t>
            </a:r>
            <a:endParaRPr sz="1200"/>
          </a:p>
        </p:txBody>
      </p:sp>
      <p:sp>
        <p:nvSpPr>
          <p:cNvPr id="328" name="Google Shape;328;p32"/>
          <p:cNvSpPr/>
          <p:nvPr/>
        </p:nvSpPr>
        <p:spPr>
          <a:xfrm>
            <a:off x="5838575" y="0"/>
            <a:ext cx="3305700" cy="213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Hours Spent correlation with Service Cost</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3"/>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60% accuracy on including ‘hours spent’ in the model</a:t>
            </a:r>
            <a:endParaRPr sz="1800" b="1">
              <a:solidFill>
                <a:srgbClr val="CC0000"/>
              </a:solidFill>
            </a:endParaRPr>
          </a:p>
          <a:p>
            <a:pPr marL="0" lvl="0" indent="0" algn="l" rtl="0">
              <a:spcBef>
                <a:spcPts val="0"/>
              </a:spcBef>
              <a:spcAft>
                <a:spcPts val="0"/>
              </a:spcAft>
              <a:buNone/>
            </a:pPr>
            <a:endParaRPr sz="1800" b="1">
              <a:solidFill>
                <a:srgbClr val="CC0000"/>
              </a:solidFill>
            </a:endParaRPr>
          </a:p>
        </p:txBody>
      </p:sp>
      <p:sp>
        <p:nvSpPr>
          <p:cNvPr id="334" name="Google Shape;334;p33"/>
          <p:cNvSpPr/>
          <p:nvPr/>
        </p:nvSpPr>
        <p:spPr>
          <a:xfrm>
            <a:off x="304800" y="770175"/>
            <a:ext cx="8685900" cy="67470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just" rtl="0">
              <a:spcBef>
                <a:spcPts val="0"/>
              </a:spcBef>
              <a:spcAft>
                <a:spcPts val="0"/>
              </a:spcAft>
              <a:buNone/>
            </a:pPr>
            <a:r>
              <a:rPr lang="en" sz="1300" b="1" i="1"/>
              <a:t>But hours spent is an output metric!</a:t>
            </a:r>
            <a:r>
              <a:rPr lang="en" sz="1300"/>
              <a:t> Can we know the hours spent before the service happens? </a:t>
            </a:r>
            <a:endParaRPr sz="1300"/>
          </a:p>
          <a:p>
            <a:pPr marL="0" lvl="0" indent="0" algn="just" rtl="0">
              <a:spcBef>
                <a:spcPts val="0"/>
              </a:spcBef>
              <a:spcAft>
                <a:spcPts val="0"/>
              </a:spcAft>
              <a:buNone/>
            </a:pPr>
            <a:r>
              <a:rPr lang="en" sz="1200" i="1"/>
              <a:t>Hours spent can have multiple sources of noise such as technician proficiency and service provider, among others</a:t>
            </a:r>
            <a:endParaRPr sz="1200" i="1"/>
          </a:p>
        </p:txBody>
      </p:sp>
      <p:pic>
        <p:nvPicPr>
          <p:cNvPr id="335" name="Google Shape;335;p33"/>
          <p:cNvPicPr preferRelativeResize="0"/>
          <p:nvPr/>
        </p:nvPicPr>
        <p:blipFill rotWithShape="1">
          <a:blip r:embed="rId3">
            <a:alphaModFix/>
          </a:blip>
          <a:srcRect l="37487" t="5483" r="10583" b="3125"/>
          <a:stretch/>
        </p:blipFill>
        <p:spPr>
          <a:xfrm>
            <a:off x="336875" y="1636075"/>
            <a:ext cx="4270880" cy="3208000"/>
          </a:xfrm>
          <a:prstGeom prst="rect">
            <a:avLst/>
          </a:prstGeom>
          <a:noFill/>
          <a:ln w="9525" cap="flat" cmpd="sng">
            <a:solidFill>
              <a:schemeClr val="dk1"/>
            </a:solidFill>
            <a:prstDash val="solid"/>
            <a:round/>
            <a:headEnd type="none" w="sm" len="sm"/>
            <a:tailEnd type="none" w="sm" len="sm"/>
          </a:ln>
        </p:spPr>
      </p:pic>
      <p:pic>
        <p:nvPicPr>
          <p:cNvPr id="336" name="Google Shape;336;p33"/>
          <p:cNvPicPr preferRelativeResize="0"/>
          <p:nvPr/>
        </p:nvPicPr>
        <p:blipFill rotWithShape="1">
          <a:blip r:embed="rId4">
            <a:alphaModFix/>
          </a:blip>
          <a:srcRect l="37985" t="5626" r="10571" b="4775"/>
          <a:stretch/>
        </p:blipFill>
        <p:spPr>
          <a:xfrm>
            <a:off x="4813033" y="1636075"/>
            <a:ext cx="4166769" cy="3208000"/>
          </a:xfrm>
          <a:prstGeom prst="rect">
            <a:avLst/>
          </a:prstGeom>
          <a:noFill/>
          <a:ln w="9525" cap="flat" cmpd="sng">
            <a:solidFill>
              <a:schemeClr val="dk1"/>
            </a:solidFill>
            <a:prstDash val="solid"/>
            <a:round/>
            <a:headEnd type="none" w="sm" len="sm"/>
            <a:tailEnd type="none" w="sm" len="sm"/>
          </a:ln>
        </p:spPr>
      </p:pic>
      <p:sp>
        <p:nvSpPr>
          <p:cNvPr id="337" name="Google Shape;337;p33"/>
          <p:cNvSpPr/>
          <p:nvPr/>
        </p:nvSpPr>
        <p:spPr>
          <a:xfrm>
            <a:off x="5838575" y="0"/>
            <a:ext cx="3305700" cy="213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Hours Spent correlation with Service Cost</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4"/>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Catboost model | Failed to predict Hours or Cost based on sensor data </a:t>
            </a:r>
            <a:r>
              <a:rPr lang="en" sz="1800" b="1">
                <a:solidFill>
                  <a:srgbClr val="4A86E8"/>
                </a:solidFill>
              </a:rPr>
              <a:t>(At individual dispenser level)</a:t>
            </a:r>
            <a:endParaRPr sz="1800" b="1">
              <a:solidFill>
                <a:srgbClr val="4A86E8"/>
              </a:solidFill>
            </a:endParaRPr>
          </a:p>
        </p:txBody>
      </p:sp>
      <p:graphicFrame>
        <p:nvGraphicFramePr>
          <p:cNvPr id="343" name="Google Shape;343;p34"/>
          <p:cNvGraphicFramePr/>
          <p:nvPr/>
        </p:nvGraphicFramePr>
        <p:xfrm>
          <a:off x="334200" y="1029275"/>
          <a:ext cx="8356300" cy="1542450"/>
        </p:xfrm>
        <a:graphic>
          <a:graphicData uri="http://schemas.openxmlformats.org/drawingml/2006/table">
            <a:tbl>
              <a:tblPr>
                <a:noFill/>
                <a:tableStyleId>{B372F280-5C40-46D0-8183-0EB2B62723C7}</a:tableStyleId>
              </a:tblPr>
              <a:tblGrid>
                <a:gridCol w="2089075">
                  <a:extLst>
                    <a:ext uri="{9D8B030D-6E8A-4147-A177-3AD203B41FA5}">
                      <a16:colId xmlns:a16="http://schemas.microsoft.com/office/drawing/2014/main" val="20000"/>
                    </a:ext>
                  </a:extLst>
                </a:gridCol>
                <a:gridCol w="2089075">
                  <a:extLst>
                    <a:ext uri="{9D8B030D-6E8A-4147-A177-3AD203B41FA5}">
                      <a16:colId xmlns:a16="http://schemas.microsoft.com/office/drawing/2014/main" val="20001"/>
                    </a:ext>
                  </a:extLst>
                </a:gridCol>
                <a:gridCol w="2089075">
                  <a:extLst>
                    <a:ext uri="{9D8B030D-6E8A-4147-A177-3AD203B41FA5}">
                      <a16:colId xmlns:a16="http://schemas.microsoft.com/office/drawing/2014/main" val="20002"/>
                    </a:ext>
                  </a:extLst>
                </a:gridCol>
                <a:gridCol w="2089075">
                  <a:extLst>
                    <a:ext uri="{9D8B030D-6E8A-4147-A177-3AD203B41FA5}">
                      <a16:colId xmlns:a16="http://schemas.microsoft.com/office/drawing/2014/main" val="20003"/>
                    </a:ext>
                  </a:extLst>
                </a:gridCol>
              </a:tblGrid>
              <a:tr h="514150">
                <a:tc>
                  <a:txBody>
                    <a:bodyPr/>
                    <a:lstStyle/>
                    <a:p>
                      <a:pPr marL="0" lvl="0" indent="0" algn="ctr" rtl="0">
                        <a:lnSpc>
                          <a:spcPct val="115000"/>
                        </a:lnSpc>
                        <a:spcBef>
                          <a:spcPts val="0"/>
                        </a:spcBef>
                        <a:spcAft>
                          <a:spcPts val="0"/>
                        </a:spcAft>
                        <a:buNone/>
                      </a:pPr>
                      <a:r>
                        <a:rPr lang="en" b="1">
                          <a:solidFill>
                            <a:schemeClr val="lt1"/>
                          </a:solidFill>
                        </a:rPr>
                        <a:t>Model</a:t>
                      </a:r>
                      <a:endParaRPr b="1">
                        <a:solidFill>
                          <a:schemeClr val="lt1"/>
                        </a:solidFill>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solidFill>
                  </a:tcPr>
                </a:tc>
                <a:tc>
                  <a:txBody>
                    <a:bodyPr/>
                    <a:lstStyle/>
                    <a:p>
                      <a:pPr marL="0" lvl="0" indent="0" algn="ctr" rtl="0">
                        <a:lnSpc>
                          <a:spcPct val="115000"/>
                        </a:lnSpc>
                        <a:spcBef>
                          <a:spcPts val="0"/>
                        </a:spcBef>
                        <a:spcAft>
                          <a:spcPts val="0"/>
                        </a:spcAft>
                        <a:buNone/>
                      </a:pPr>
                      <a:r>
                        <a:rPr lang="en" b="1">
                          <a:solidFill>
                            <a:schemeClr val="lt1"/>
                          </a:solidFill>
                        </a:rPr>
                        <a:t>Target - Variable</a:t>
                      </a:r>
                      <a:endParaRPr b="1">
                        <a:solidFill>
                          <a:schemeClr val="lt1"/>
                        </a:solidFill>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solidFill>
                  </a:tcPr>
                </a:tc>
                <a:tc>
                  <a:txBody>
                    <a:bodyPr/>
                    <a:lstStyle/>
                    <a:p>
                      <a:pPr marL="0" lvl="0" indent="0" algn="ctr" rtl="0">
                        <a:lnSpc>
                          <a:spcPct val="115000"/>
                        </a:lnSpc>
                        <a:spcBef>
                          <a:spcPts val="0"/>
                        </a:spcBef>
                        <a:spcAft>
                          <a:spcPts val="0"/>
                        </a:spcAft>
                        <a:buNone/>
                      </a:pPr>
                      <a:r>
                        <a:rPr lang="en" b="1">
                          <a:solidFill>
                            <a:schemeClr val="lt1"/>
                          </a:solidFill>
                        </a:rPr>
                        <a:t>Test RMSE</a:t>
                      </a:r>
                      <a:endParaRPr b="1">
                        <a:solidFill>
                          <a:schemeClr val="lt1"/>
                        </a:solidFill>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solidFill>
                  </a:tcPr>
                </a:tc>
                <a:tc>
                  <a:txBody>
                    <a:bodyPr/>
                    <a:lstStyle/>
                    <a:p>
                      <a:pPr marL="0" lvl="0" indent="0" algn="ctr" rtl="0">
                        <a:lnSpc>
                          <a:spcPct val="115000"/>
                        </a:lnSpc>
                        <a:spcBef>
                          <a:spcPts val="0"/>
                        </a:spcBef>
                        <a:spcAft>
                          <a:spcPts val="0"/>
                        </a:spcAft>
                        <a:buNone/>
                      </a:pPr>
                      <a:r>
                        <a:rPr lang="en" b="1">
                          <a:solidFill>
                            <a:schemeClr val="lt1"/>
                          </a:solidFill>
                        </a:rPr>
                        <a:t>Test R- squared</a:t>
                      </a:r>
                      <a:endParaRPr b="1">
                        <a:solidFill>
                          <a:schemeClr val="lt1"/>
                        </a:solidFill>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solidFill>
                  </a:tcPr>
                </a:tc>
                <a:extLst>
                  <a:ext uri="{0D108BD9-81ED-4DB2-BD59-A6C34878D82A}">
                    <a16:rowId xmlns:a16="http://schemas.microsoft.com/office/drawing/2014/main" val="10000"/>
                  </a:ext>
                </a:extLst>
              </a:tr>
              <a:tr h="514150">
                <a:tc>
                  <a:txBody>
                    <a:bodyPr/>
                    <a:lstStyle/>
                    <a:p>
                      <a:pPr marL="0" lvl="0" indent="0" algn="ctr" rtl="0">
                        <a:lnSpc>
                          <a:spcPct val="115000"/>
                        </a:lnSpc>
                        <a:spcBef>
                          <a:spcPts val="0"/>
                        </a:spcBef>
                        <a:spcAft>
                          <a:spcPts val="0"/>
                        </a:spcAft>
                        <a:buNone/>
                      </a:pPr>
                      <a:r>
                        <a:rPr lang="en" sz="1200"/>
                        <a:t>CatBoost</a:t>
                      </a:r>
                      <a:endParaRPr sz="12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Cost</a:t>
                      </a:r>
                      <a:endParaRPr sz="12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249.3</a:t>
                      </a:r>
                      <a:endParaRPr sz="12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0.084</a:t>
                      </a:r>
                      <a:endParaRPr sz="12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14150">
                <a:tc>
                  <a:txBody>
                    <a:bodyPr/>
                    <a:lstStyle/>
                    <a:p>
                      <a:pPr marL="0" lvl="0" indent="0" algn="ctr" rtl="0">
                        <a:lnSpc>
                          <a:spcPct val="115000"/>
                        </a:lnSpc>
                        <a:spcBef>
                          <a:spcPts val="0"/>
                        </a:spcBef>
                        <a:spcAft>
                          <a:spcPts val="0"/>
                        </a:spcAft>
                        <a:buNone/>
                      </a:pPr>
                      <a:r>
                        <a:rPr lang="en" sz="1200"/>
                        <a:t>CatBoost</a:t>
                      </a:r>
                      <a:endParaRPr sz="12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Hour</a:t>
                      </a:r>
                      <a:endParaRPr sz="12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1.12</a:t>
                      </a:r>
                      <a:endParaRPr sz="12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0.094</a:t>
                      </a:r>
                      <a:endParaRPr sz="12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44" name="Google Shape;344;p34"/>
          <p:cNvSpPr/>
          <p:nvPr/>
        </p:nvSpPr>
        <p:spPr>
          <a:xfrm>
            <a:off x="5817175" y="0"/>
            <a:ext cx="3327000" cy="213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Sensor data correlation with Hours Spent</a:t>
            </a:r>
            <a:endParaRPr sz="1200"/>
          </a:p>
        </p:txBody>
      </p:sp>
      <p:cxnSp>
        <p:nvCxnSpPr>
          <p:cNvPr id="345" name="Google Shape;345;p34"/>
          <p:cNvCxnSpPr/>
          <p:nvPr/>
        </p:nvCxnSpPr>
        <p:spPr>
          <a:xfrm>
            <a:off x="342475" y="2739775"/>
            <a:ext cx="8347800" cy="0"/>
          </a:xfrm>
          <a:prstGeom prst="straightConnector1">
            <a:avLst/>
          </a:prstGeom>
          <a:noFill/>
          <a:ln w="19050" cap="flat" cmpd="sng">
            <a:solidFill>
              <a:schemeClr val="dk2"/>
            </a:solidFill>
            <a:prstDash val="dash"/>
            <a:round/>
            <a:headEnd type="none" w="med" len="med"/>
            <a:tailEnd type="none" w="med" len="med"/>
          </a:ln>
        </p:spPr>
      </p:cxnSp>
      <p:sp>
        <p:nvSpPr>
          <p:cNvPr id="346" name="Google Shape;346;p34"/>
          <p:cNvSpPr/>
          <p:nvPr/>
        </p:nvSpPr>
        <p:spPr>
          <a:xfrm>
            <a:off x="342475" y="2911000"/>
            <a:ext cx="8356200" cy="20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600" b="1">
                <a:solidFill>
                  <a:srgbClr val="CC0000"/>
                </a:solidFill>
              </a:rPr>
              <a:t>So,</a:t>
            </a:r>
            <a:endParaRPr sz="1600" b="1">
              <a:solidFill>
                <a:srgbClr val="CC0000"/>
              </a:solidFill>
            </a:endParaRPr>
          </a:p>
          <a:p>
            <a:pPr marL="0" lvl="0" indent="0" algn="just" rtl="0">
              <a:spcBef>
                <a:spcPts val="0"/>
              </a:spcBef>
              <a:spcAft>
                <a:spcPts val="0"/>
              </a:spcAft>
              <a:buNone/>
            </a:pPr>
            <a:endParaRPr/>
          </a:p>
          <a:p>
            <a:pPr marL="285750" lvl="0" indent="-196850" algn="just" rtl="0">
              <a:spcBef>
                <a:spcPts val="0"/>
              </a:spcBef>
              <a:spcAft>
                <a:spcPts val="0"/>
              </a:spcAft>
              <a:buSzPts val="1300"/>
              <a:buChar char="●"/>
            </a:pPr>
            <a:r>
              <a:rPr lang="en" sz="1300"/>
              <a:t>Sensor data is unable to improve model performance in predicting the cost of service</a:t>
            </a:r>
            <a:endParaRPr sz="1300"/>
          </a:p>
          <a:p>
            <a:pPr marL="514350" lvl="1" indent="-196850" algn="just" rtl="0">
              <a:spcBef>
                <a:spcPts val="0"/>
              </a:spcBef>
              <a:spcAft>
                <a:spcPts val="0"/>
              </a:spcAft>
              <a:buSzPts val="1300"/>
              <a:buChar char="○"/>
            </a:pPr>
            <a:r>
              <a:rPr lang="en" sz="1300"/>
              <a:t>But we can predict the service cost bucket (especially Top 40 Percentile &amp; Bottom 30 Percentile)</a:t>
            </a:r>
            <a:endParaRPr sz="1300"/>
          </a:p>
          <a:p>
            <a:pPr marL="285750" lvl="0" indent="-196850" algn="just" rtl="0">
              <a:spcBef>
                <a:spcPts val="0"/>
              </a:spcBef>
              <a:spcAft>
                <a:spcPts val="0"/>
              </a:spcAft>
              <a:buSzPts val="1300"/>
              <a:buChar char="●"/>
            </a:pPr>
            <a:r>
              <a:rPr lang="en" sz="1300"/>
              <a:t>We know that the service cost is directly related to the number of hours spent in service.</a:t>
            </a:r>
            <a:endParaRPr sz="1300"/>
          </a:p>
          <a:p>
            <a:pPr marL="514350" lvl="1" indent="-196850" algn="just" rtl="0">
              <a:spcBef>
                <a:spcPts val="0"/>
              </a:spcBef>
              <a:spcAft>
                <a:spcPts val="0"/>
              </a:spcAft>
              <a:buSzPts val="1300"/>
              <a:buChar char="○"/>
            </a:pPr>
            <a:r>
              <a:rPr lang="en" sz="1300"/>
              <a:t>But sensor data does not help predict the number of hours spent</a:t>
            </a:r>
            <a:endParaRPr sz="1300"/>
          </a:p>
          <a:p>
            <a:pPr marL="0" lvl="0" indent="0" algn="just" rtl="0">
              <a:spcBef>
                <a:spcPts val="0"/>
              </a:spcBef>
              <a:spcAft>
                <a:spcPts val="0"/>
              </a:spcAft>
              <a:buNone/>
            </a:pP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5"/>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Flow Control and CPM issues seem to have the highest service cost</a:t>
            </a:r>
            <a:endParaRPr sz="1800" b="1">
              <a:solidFill>
                <a:srgbClr val="4A86E8"/>
              </a:solidFill>
            </a:endParaRPr>
          </a:p>
        </p:txBody>
      </p:sp>
      <p:sp>
        <p:nvSpPr>
          <p:cNvPr id="352" name="Google Shape;352;p35"/>
          <p:cNvSpPr/>
          <p:nvPr/>
        </p:nvSpPr>
        <p:spPr>
          <a:xfrm>
            <a:off x="5817175" y="0"/>
            <a:ext cx="3327000" cy="213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Sensor data correlation with Service Reason</a:t>
            </a:r>
            <a:endParaRPr sz="1200"/>
          </a:p>
        </p:txBody>
      </p:sp>
      <p:pic>
        <p:nvPicPr>
          <p:cNvPr id="353" name="Google Shape;353;p35" title="Chart"/>
          <p:cNvPicPr preferRelativeResize="0"/>
          <p:nvPr/>
        </p:nvPicPr>
        <p:blipFill>
          <a:blip r:embed="rId3">
            <a:alphaModFix/>
          </a:blip>
          <a:stretch>
            <a:fillRect/>
          </a:stretch>
        </p:blipFill>
        <p:spPr>
          <a:xfrm>
            <a:off x="355575" y="886200"/>
            <a:ext cx="6466776" cy="3998625"/>
          </a:xfrm>
          <a:prstGeom prst="rect">
            <a:avLst/>
          </a:prstGeom>
          <a:noFill/>
          <a:ln w="19050" cap="flat" cmpd="sng">
            <a:solidFill>
              <a:schemeClr val="dk1"/>
            </a:solidFill>
            <a:prstDash val="solid"/>
            <a:round/>
            <a:headEnd type="none" w="sm" len="sm"/>
            <a:tailEnd type="none" w="sm" len="sm"/>
          </a:ln>
        </p:spPr>
      </p:pic>
      <p:sp>
        <p:nvSpPr>
          <p:cNvPr id="354" name="Google Shape;354;p35"/>
          <p:cNvSpPr/>
          <p:nvPr/>
        </p:nvSpPr>
        <p:spPr>
          <a:xfrm>
            <a:off x="6972050" y="887550"/>
            <a:ext cx="2007900" cy="3998700"/>
          </a:xfrm>
          <a:prstGeom prst="rect">
            <a:avLst/>
          </a:prstGeom>
          <a:solidFill>
            <a:srgbClr val="F3F3F3">
              <a:alpha val="468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i="1"/>
              <a:t>However, </a:t>
            </a:r>
            <a:r>
              <a:rPr lang="en" sz="1500" b="1" i="1">
                <a:solidFill>
                  <a:srgbClr val="CC0000"/>
                </a:solidFill>
              </a:rPr>
              <a:t>NO</a:t>
            </a:r>
            <a:r>
              <a:rPr lang="en" sz="1500" i="1"/>
              <a:t> correlation was found between the service reason and the hours spent during the service</a:t>
            </a:r>
            <a:endParaRPr sz="1500" i="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6"/>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Sensors’ max. count shows higher importance in predicting service reason</a:t>
            </a:r>
            <a:endParaRPr sz="1800" b="1">
              <a:solidFill>
                <a:srgbClr val="4A86E8"/>
              </a:solidFill>
            </a:endParaRPr>
          </a:p>
        </p:txBody>
      </p:sp>
      <p:sp>
        <p:nvSpPr>
          <p:cNvPr id="360" name="Google Shape;360;p36"/>
          <p:cNvSpPr/>
          <p:nvPr/>
        </p:nvSpPr>
        <p:spPr>
          <a:xfrm>
            <a:off x="5817175" y="0"/>
            <a:ext cx="3327000" cy="213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Sensor data correlation with Service Reason</a:t>
            </a:r>
            <a:endParaRPr sz="1200"/>
          </a:p>
        </p:txBody>
      </p:sp>
      <p:pic>
        <p:nvPicPr>
          <p:cNvPr id="361" name="Google Shape;361;p36"/>
          <p:cNvPicPr preferRelativeResize="0"/>
          <p:nvPr/>
        </p:nvPicPr>
        <p:blipFill>
          <a:blip r:embed="rId3">
            <a:alphaModFix/>
          </a:blip>
          <a:stretch>
            <a:fillRect/>
          </a:stretch>
        </p:blipFill>
        <p:spPr>
          <a:xfrm>
            <a:off x="331775" y="963200"/>
            <a:ext cx="8540398" cy="38413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7"/>
          <p:cNvSpPr/>
          <p:nvPr/>
        </p:nvSpPr>
        <p:spPr>
          <a:xfrm>
            <a:off x="312925" y="4010850"/>
            <a:ext cx="8385900" cy="954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600" b="1">
                <a:solidFill>
                  <a:srgbClr val="CC0000"/>
                </a:solidFill>
              </a:rPr>
              <a:t>So,</a:t>
            </a:r>
            <a:endParaRPr sz="1600" b="1">
              <a:solidFill>
                <a:srgbClr val="CC0000"/>
              </a:solidFill>
            </a:endParaRPr>
          </a:p>
          <a:p>
            <a:pPr marL="0" lvl="0" indent="0" algn="just" rtl="0">
              <a:spcBef>
                <a:spcPts val="0"/>
              </a:spcBef>
              <a:spcAft>
                <a:spcPts val="0"/>
              </a:spcAft>
              <a:buNone/>
            </a:pPr>
            <a:endParaRPr/>
          </a:p>
          <a:p>
            <a:pPr marL="457200" lvl="0" indent="-317500" algn="just" rtl="0">
              <a:spcBef>
                <a:spcPts val="0"/>
              </a:spcBef>
              <a:spcAft>
                <a:spcPts val="0"/>
              </a:spcAft>
              <a:buSzPts val="1400"/>
              <a:buChar char="●"/>
            </a:pPr>
            <a:r>
              <a:rPr lang="en"/>
              <a:t>We are unable to predict the service reason based on sensor data leading to the service.</a:t>
            </a:r>
            <a:endParaRPr/>
          </a:p>
          <a:p>
            <a:pPr marL="0" lvl="0" indent="0" algn="just" rtl="0">
              <a:spcBef>
                <a:spcPts val="0"/>
              </a:spcBef>
              <a:spcAft>
                <a:spcPts val="0"/>
              </a:spcAft>
              <a:buNone/>
            </a:pPr>
            <a:r>
              <a:rPr lang="en"/>
              <a:t> </a:t>
            </a:r>
            <a:endParaRPr/>
          </a:p>
        </p:txBody>
      </p:sp>
      <p:sp>
        <p:nvSpPr>
          <p:cNvPr id="367" name="Google Shape;367;p37"/>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36% accuracy in predicting the service reason - based on sensor data </a:t>
            </a:r>
            <a:endParaRPr sz="1800" b="1">
              <a:solidFill>
                <a:srgbClr val="4A86E8"/>
              </a:solidFill>
            </a:endParaRPr>
          </a:p>
        </p:txBody>
      </p:sp>
      <p:sp>
        <p:nvSpPr>
          <p:cNvPr id="368" name="Google Shape;368;p37"/>
          <p:cNvSpPr/>
          <p:nvPr/>
        </p:nvSpPr>
        <p:spPr>
          <a:xfrm>
            <a:off x="5817175" y="0"/>
            <a:ext cx="3327000" cy="213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Sensor data correlation with Service Reason</a:t>
            </a:r>
            <a:endParaRPr sz="1200"/>
          </a:p>
        </p:txBody>
      </p:sp>
      <p:graphicFrame>
        <p:nvGraphicFramePr>
          <p:cNvPr id="369" name="Google Shape;369;p37"/>
          <p:cNvGraphicFramePr/>
          <p:nvPr/>
        </p:nvGraphicFramePr>
        <p:xfrm>
          <a:off x="312925" y="858750"/>
          <a:ext cx="8140775" cy="2987325"/>
        </p:xfrm>
        <a:graphic>
          <a:graphicData uri="http://schemas.openxmlformats.org/drawingml/2006/table">
            <a:tbl>
              <a:tblPr>
                <a:noFill/>
                <a:tableStyleId>{B372F280-5C40-46D0-8183-0EB2B62723C7}</a:tableStyleId>
              </a:tblPr>
              <a:tblGrid>
                <a:gridCol w="3448675">
                  <a:extLst>
                    <a:ext uri="{9D8B030D-6E8A-4147-A177-3AD203B41FA5}">
                      <a16:colId xmlns:a16="http://schemas.microsoft.com/office/drawing/2014/main" val="20000"/>
                    </a:ext>
                  </a:extLst>
                </a:gridCol>
                <a:gridCol w="1173025">
                  <a:extLst>
                    <a:ext uri="{9D8B030D-6E8A-4147-A177-3AD203B41FA5}">
                      <a16:colId xmlns:a16="http://schemas.microsoft.com/office/drawing/2014/main" val="20001"/>
                    </a:ext>
                  </a:extLst>
                </a:gridCol>
                <a:gridCol w="1173025">
                  <a:extLst>
                    <a:ext uri="{9D8B030D-6E8A-4147-A177-3AD203B41FA5}">
                      <a16:colId xmlns:a16="http://schemas.microsoft.com/office/drawing/2014/main" val="20002"/>
                    </a:ext>
                  </a:extLst>
                </a:gridCol>
                <a:gridCol w="1173025">
                  <a:extLst>
                    <a:ext uri="{9D8B030D-6E8A-4147-A177-3AD203B41FA5}">
                      <a16:colId xmlns:a16="http://schemas.microsoft.com/office/drawing/2014/main" val="20003"/>
                    </a:ext>
                  </a:extLst>
                </a:gridCol>
                <a:gridCol w="1173025">
                  <a:extLst>
                    <a:ext uri="{9D8B030D-6E8A-4147-A177-3AD203B41FA5}">
                      <a16:colId xmlns:a16="http://schemas.microsoft.com/office/drawing/2014/main" val="20004"/>
                    </a:ext>
                  </a:extLst>
                </a:gridCol>
              </a:tblGrid>
              <a:tr h="271575">
                <a:tc>
                  <a:txBody>
                    <a:bodyPr/>
                    <a:lstStyle/>
                    <a:p>
                      <a:pPr marL="0" lvl="0" indent="0" algn="ctr" rtl="0">
                        <a:lnSpc>
                          <a:spcPct val="115000"/>
                        </a:lnSpc>
                        <a:spcBef>
                          <a:spcPts val="0"/>
                        </a:spcBef>
                        <a:spcAft>
                          <a:spcPts val="0"/>
                        </a:spcAft>
                        <a:buNone/>
                      </a:pPr>
                      <a:r>
                        <a:rPr lang="en" sz="1300" b="1">
                          <a:solidFill>
                            <a:schemeClr val="lt1"/>
                          </a:solidFill>
                        </a:rPr>
                        <a:t>Service Reason</a:t>
                      </a:r>
                      <a:endParaRPr sz="1300" b="1">
                        <a:solidFill>
                          <a:schemeClr val="lt1"/>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0000"/>
                    </a:solidFill>
                  </a:tcPr>
                </a:tc>
                <a:tc>
                  <a:txBody>
                    <a:bodyPr/>
                    <a:lstStyle/>
                    <a:p>
                      <a:pPr marL="0" lvl="0" indent="0" algn="ctr" rtl="0">
                        <a:lnSpc>
                          <a:spcPct val="115000"/>
                        </a:lnSpc>
                        <a:spcBef>
                          <a:spcPts val="0"/>
                        </a:spcBef>
                        <a:spcAft>
                          <a:spcPts val="0"/>
                        </a:spcAft>
                        <a:buNone/>
                      </a:pPr>
                      <a:r>
                        <a:rPr lang="en" sz="1300" b="1">
                          <a:solidFill>
                            <a:schemeClr val="dk1"/>
                          </a:solidFill>
                        </a:rPr>
                        <a:t>precision</a:t>
                      </a:r>
                      <a:endParaRPr sz="1300" b="1">
                        <a:solidFill>
                          <a:schemeClr val="dk1"/>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a:txBody>
                    <a:bodyPr/>
                    <a:lstStyle/>
                    <a:p>
                      <a:pPr marL="0" lvl="0" indent="0" algn="ctr" rtl="0">
                        <a:lnSpc>
                          <a:spcPct val="115000"/>
                        </a:lnSpc>
                        <a:spcBef>
                          <a:spcPts val="0"/>
                        </a:spcBef>
                        <a:spcAft>
                          <a:spcPts val="0"/>
                        </a:spcAft>
                        <a:buNone/>
                      </a:pPr>
                      <a:r>
                        <a:rPr lang="en" sz="1300" b="1">
                          <a:solidFill>
                            <a:schemeClr val="dk1"/>
                          </a:solidFill>
                        </a:rPr>
                        <a:t>recall</a:t>
                      </a:r>
                      <a:endParaRPr sz="1300" b="1">
                        <a:solidFill>
                          <a:schemeClr val="dk1"/>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a:txBody>
                    <a:bodyPr/>
                    <a:lstStyle/>
                    <a:p>
                      <a:pPr marL="0" lvl="0" indent="0" algn="ctr" rtl="0">
                        <a:lnSpc>
                          <a:spcPct val="115000"/>
                        </a:lnSpc>
                        <a:spcBef>
                          <a:spcPts val="0"/>
                        </a:spcBef>
                        <a:spcAft>
                          <a:spcPts val="0"/>
                        </a:spcAft>
                        <a:buNone/>
                      </a:pPr>
                      <a:r>
                        <a:rPr lang="en" sz="1300" b="1">
                          <a:solidFill>
                            <a:schemeClr val="dk1"/>
                          </a:solidFill>
                        </a:rPr>
                        <a:t>f1-score</a:t>
                      </a:r>
                      <a:endParaRPr sz="1300" b="1">
                        <a:solidFill>
                          <a:schemeClr val="dk1"/>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a:txBody>
                    <a:bodyPr/>
                    <a:lstStyle/>
                    <a:p>
                      <a:pPr marL="0" lvl="0" indent="0" algn="ctr" rtl="0">
                        <a:lnSpc>
                          <a:spcPct val="115000"/>
                        </a:lnSpc>
                        <a:spcBef>
                          <a:spcPts val="0"/>
                        </a:spcBef>
                        <a:spcAft>
                          <a:spcPts val="0"/>
                        </a:spcAft>
                        <a:buNone/>
                      </a:pPr>
                      <a:r>
                        <a:rPr lang="en" sz="1300" b="1">
                          <a:solidFill>
                            <a:schemeClr val="dk1"/>
                          </a:solidFill>
                        </a:rPr>
                        <a:t>support</a:t>
                      </a:r>
                      <a:endParaRPr sz="1300" b="1">
                        <a:solidFill>
                          <a:schemeClr val="dk1"/>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extLst>
                  <a:ext uri="{0D108BD9-81ED-4DB2-BD59-A6C34878D82A}">
                    <a16:rowId xmlns:a16="http://schemas.microsoft.com/office/drawing/2014/main" val="10000"/>
                  </a:ext>
                </a:extLst>
              </a:tr>
              <a:tr h="271575">
                <a:tc>
                  <a:txBody>
                    <a:bodyPr/>
                    <a:lstStyle/>
                    <a:p>
                      <a:pPr marL="0" lvl="0" indent="0" algn="ctr" rtl="0">
                        <a:lnSpc>
                          <a:spcPct val="115000"/>
                        </a:lnSpc>
                        <a:spcBef>
                          <a:spcPts val="0"/>
                        </a:spcBef>
                        <a:spcAft>
                          <a:spcPts val="0"/>
                        </a:spcAft>
                        <a:buNone/>
                      </a:pPr>
                      <a:r>
                        <a:rPr lang="en" sz="1200"/>
                        <a:t>Drain</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0.27</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0.56</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0.37</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1110</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1575">
                <a:tc>
                  <a:txBody>
                    <a:bodyPr/>
                    <a:lstStyle/>
                    <a:p>
                      <a:pPr marL="0" lvl="0" indent="0" algn="ctr" rtl="0">
                        <a:lnSpc>
                          <a:spcPct val="115000"/>
                        </a:lnSpc>
                        <a:spcBef>
                          <a:spcPts val="0"/>
                        </a:spcBef>
                        <a:spcAft>
                          <a:spcPts val="0"/>
                        </a:spcAft>
                        <a:buNone/>
                      </a:pPr>
                      <a:r>
                        <a:rPr lang="en" sz="1200"/>
                        <a:t>Flow Controls / ECM/Module</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0.49</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0.67</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0.57</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1551</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1575">
                <a:tc>
                  <a:txBody>
                    <a:bodyPr/>
                    <a:lstStyle/>
                    <a:p>
                      <a:pPr marL="0" lvl="0" indent="0" algn="ctr" rtl="0">
                        <a:lnSpc>
                          <a:spcPct val="115000"/>
                        </a:lnSpc>
                        <a:spcBef>
                          <a:spcPts val="0"/>
                        </a:spcBef>
                        <a:spcAft>
                          <a:spcPts val="0"/>
                        </a:spcAft>
                        <a:buNone/>
                      </a:pPr>
                      <a:r>
                        <a:rPr lang="en" sz="1200"/>
                        <a:t>General Customer Issues</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0.16</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0.04</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0.06</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526</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1575">
                <a:tc>
                  <a:txBody>
                    <a:bodyPr/>
                    <a:lstStyle/>
                    <a:p>
                      <a:pPr marL="0" lvl="0" indent="0" algn="ctr" rtl="0">
                        <a:lnSpc>
                          <a:spcPct val="115000"/>
                        </a:lnSpc>
                        <a:spcBef>
                          <a:spcPts val="0"/>
                        </a:spcBef>
                        <a:spcAft>
                          <a:spcPts val="0"/>
                        </a:spcAft>
                        <a:buNone/>
                      </a:pPr>
                      <a:r>
                        <a:rPr lang="en" sz="1200"/>
                        <a:t>General Electrical</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0.28</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0.1</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0.15</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358</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71575">
                <a:tc>
                  <a:txBody>
                    <a:bodyPr/>
                    <a:lstStyle/>
                    <a:p>
                      <a:pPr marL="0" lvl="0" indent="0" algn="ctr" rtl="0">
                        <a:lnSpc>
                          <a:spcPct val="115000"/>
                        </a:lnSpc>
                        <a:spcBef>
                          <a:spcPts val="0"/>
                        </a:spcBef>
                        <a:spcAft>
                          <a:spcPts val="0"/>
                        </a:spcAft>
                        <a:buNone/>
                      </a:pPr>
                      <a:r>
                        <a:rPr lang="en" sz="1200"/>
                        <a:t>Ice Subsystem</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0.19</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0.01</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0.02</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443</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71575">
                <a:tc>
                  <a:txBody>
                    <a:bodyPr/>
                    <a:lstStyle/>
                    <a:p>
                      <a:pPr marL="0" lvl="0" indent="0" algn="ctr" rtl="0">
                        <a:lnSpc>
                          <a:spcPct val="115000"/>
                        </a:lnSpc>
                        <a:spcBef>
                          <a:spcPts val="0"/>
                        </a:spcBef>
                        <a:spcAft>
                          <a:spcPts val="0"/>
                        </a:spcAft>
                        <a:buNone/>
                      </a:pPr>
                      <a:r>
                        <a:rPr lang="en" sz="1200"/>
                        <a:t>NN5 subsystem</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0.28</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0.15</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0.2</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522</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1575">
                <a:tc>
                  <a:txBody>
                    <a:bodyPr/>
                    <a:lstStyle/>
                    <a:p>
                      <a:pPr marL="0" lvl="0" indent="0" algn="ctr" rtl="0">
                        <a:lnSpc>
                          <a:spcPct val="115000"/>
                        </a:lnSpc>
                        <a:spcBef>
                          <a:spcPts val="0"/>
                        </a:spcBef>
                        <a:spcAft>
                          <a:spcPts val="0"/>
                        </a:spcAft>
                        <a:buNone/>
                      </a:pPr>
                      <a:r>
                        <a:rPr lang="en" sz="1200"/>
                        <a:t>Nozzle</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0.21</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0.04</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0.07</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444</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71575">
                <a:tc>
                  <a:txBody>
                    <a:bodyPr/>
                    <a:lstStyle/>
                    <a:p>
                      <a:pPr marL="0" lvl="0" indent="0" algn="ctr" rtl="0">
                        <a:lnSpc>
                          <a:spcPct val="115000"/>
                        </a:lnSpc>
                        <a:spcBef>
                          <a:spcPts val="0"/>
                        </a:spcBef>
                        <a:spcAft>
                          <a:spcPts val="0"/>
                        </a:spcAft>
                        <a:buNone/>
                      </a:pPr>
                      <a:r>
                        <a:rPr lang="en" sz="1200"/>
                        <a:t>other</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0.29</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0.21</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0.25</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939</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71575">
                <a:tc>
                  <a:txBody>
                    <a:bodyPr/>
                    <a:lstStyle/>
                    <a:p>
                      <a:pPr marL="0" lvl="0" indent="0" algn="ctr" rtl="0">
                        <a:lnSpc>
                          <a:spcPct val="115000"/>
                        </a:lnSpc>
                        <a:spcBef>
                          <a:spcPts val="0"/>
                        </a:spcBef>
                        <a:spcAft>
                          <a:spcPts val="0"/>
                        </a:spcAft>
                        <a:buNone/>
                      </a:pPr>
                      <a:r>
                        <a:rPr lang="en" sz="1200"/>
                        <a:t>SPM - Micro-Ingredient</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0.37</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0.52</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0.43</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1088</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71575">
                <a:tc>
                  <a:txBody>
                    <a:bodyPr/>
                    <a:lstStyle/>
                    <a:p>
                      <a:pPr marL="0" lvl="0" indent="0" algn="ctr" rtl="0">
                        <a:lnSpc>
                          <a:spcPct val="115000"/>
                        </a:lnSpc>
                        <a:spcBef>
                          <a:spcPts val="0"/>
                        </a:spcBef>
                        <a:spcAft>
                          <a:spcPts val="0"/>
                        </a:spcAft>
                        <a:buNone/>
                      </a:pPr>
                      <a:r>
                        <a:rPr lang="en" sz="1200"/>
                        <a:t>Special Process</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0.37</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0.09</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0.15</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347</a:t>
                      </a:r>
                      <a:endParaRPr sz="12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8"/>
          <p:cNvSpPr/>
          <p:nvPr/>
        </p:nvSpPr>
        <p:spPr>
          <a:xfrm>
            <a:off x="313625" y="734625"/>
            <a:ext cx="8666100" cy="113670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l" rtl="0">
              <a:spcBef>
                <a:spcPts val="0"/>
              </a:spcBef>
              <a:spcAft>
                <a:spcPts val="0"/>
              </a:spcAft>
              <a:buNone/>
            </a:pPr>
            <a:r>
              <a:rPr lang="en" sz="1300" b="1" dirty="0">
                <a:solidFill>
                  <a:schemeClr val="dk1"/>
                </a:solidFill>
              </a:rPr>
              <a:t>Why predict the daily cost?</a:t>
            </a:r>
            <a:endParaRPr sz="1300" b="1" dirty="0">
              <a:solidFill>
                <a:schemeClr val="dk1"/>
              </a:solidFill>
            </a:endParaRPr>
          </a:p>
          <a:p>
            <a:pPr marL="0" lvl="0" indent="0" algn="l" rtl="0">
              <a:spcBef>
                <a:spcPts val="0"/>
              </a:spcBef>
              <a:spcAft>
                <a:spcPts val="0"/>
              </a:spcAft>
              <a:buNone/>
            </a:pPr>
            <a:endParaRPr sz="1300" b="1" dirty="0">
              <a:solidFill>
                <a:schemeClr val="dk1"/>
              </a:solidFill>
            </a:endParaRPr>
          </a:p>
          <a:p>
            <a:pPr marL="0" lvl="0" indent="0" algn="l" rtl="0">
              <a:spcBef>
                <a:spcPts val="0"/>
              </a:spcBef>
              <a:spcAft>
                <a:spcPts val="0"/>
              </a:spcAft>
              <a:buNone/>
            </a:pPr>
            <a:r>
              <a:rPr lang="en" sz="1200" dirty="0">
                <a:solidFill>
                  <a:schemeClr val="dk1"/>
                </a:solidFill>
              </a:rPr>
              <a:t>We are unable to predict the service reason, hours spent, or cost per service. And therefore, we tried reducing the granularity of the model to predict </a:t>
            </a:r>
            <a:r>
              <a:rPr lang="en" sz="1200" b="1" i="1" dirty="0">
                <a:solidFill>
                  <a:schemeClr val="dk1"/>
                </a:solidFill>
              </a:rPr>
              <a:t>Daily Service Cost per active dispenser. </a:t>
            </a:r>
            <a:r>
              <a:rPr lang="en" sz="1200" i="1" dirty="0">
                <a:solidFill>
                  <a:schemeClr val="dk1"/>
                </a:solidFill>
              </a:rPr>
              <a:t>The </a:t>
            </a:r>
            <a:r>
              <a:rPr lang="en" sz="1200" b="1" i="1" dirty="0">
                <a:solidFill>
                  <a:srgbClr val="CC0000"/>
                </a:solidFill>
              </a:rPr>
              <a:t>Mean Absolute Percentage Error is ~15%. </a:t>
            </a:r>
            <a:endParaRPr sz="1200" b="1" i="1" dirty="0">
              <a:solidFill>
                <a:srgbClr val="CC0000"/>
              </a:solidFill>
            </a:endParaRPr>
          </a:p>
        </p:txBody>
      </p:sp>
      <p:sp>
        <p:nvSpPr>
          <p:cNvPr id="375" name="Google Shape;375;p38"/>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Significantly better performance on rolling up the output metric to daily cost</a:t>
            </a:r>
            <a:endParaRPr sz="1800" b="1">
              <a:solidFill>
                <a:srgbClr val="666666"/>
              </a:solidFill>
            </a:endParaRPr>
          </a:p>
        </p:txBody>
      </p:sp>
      <p:pic>
        <p:nvPicPr>
          <p:cNvPr id="376" name="Google Shape;376;p38"/>
          <p:cNvPicPr preferRelativeResize="0"/>
          <p:nvPr/>
        </p:nvPicPr>
        <p:blipFill rotWithShape="1">
          <a:blip r:embed="rId3">
            <a:alphaModFix/>
          </a:blip>
          <a:srcRect l="1123" t="2084" r="2033" b="1428"/>
          <a:stretch/>
        </p:blipFill>
        <p:spPr>
          <a:xfrm>
            <a:off x="345775" y="2276000"/>
            <a:ext cx="4273024" cy="2779325"/>
          </a:xfrm>
          <a:prstGeom prst="rect">
            <a:avLst/>
          </a:prstGeom>
          <a:noFill/>
          <a:ln w="9525" cap="flat" cmpd="sng">
            <a:solidFill>
              <a:schemeClr val="dk1"/>
            </a:solidFill>
            <a:prstDash val="solid"/>
            <a:round/>
            <a:headEnd type="none" w="sm" len="sm"/>
            <a:tailEnd type="none" w="sm" len="sm"/>
          </a:ln>
        </p:spPr>
      </p:pic>
      <p:pic>
        <p:nvPicPr>
          <p:cNvPr id="377" name="Google Shape;377;p38"/>
          <p:cNvPicPr preferRelativeResize="0"/>
          <p:nvPr/>
        </p:nvPicPr>
        <p:blipFill rotWithShape="1">
          <a:blip r:embed="rId4">
            <a:alphaModFix/>
          </a:blip>
          <a:srcRect l="742" t="2084" r="1543" b="1428"/>
          <a:stretch/>
        </p:blipFill>
        <p:spPr>
          <a:xfrm>
            <a:off x="4718201" y="2276000"/>
            <a:ext cx="4212099" cy="2779323"/>
          </a:xfrm>
          <a:prstGeom prst="rect">
            <a:avLst/>
          </a:prstGeom>
          <a:noFill/>
          <a:ln w="9525" cap="flat" cmpd="sng">
            <a:solidFill>
              <a:schemeClr val="dk1"/>
            </a:solidFill>
            <a:prstDash val="solid"/>
            <a:round/>
            <a:headEnd type="none" w="sm" len="sm"/>
            <a:tailEnd type="none" w="sm" len="sm"/>
          </a:ln>
        </p:spPr>
      </p:pic>
      <p:sp>
        <p:nvSpPr>
          <p:cNvPr id="378" name="Google Shape;378;p38"/>
          <p:cNvSpPr txBox="1"/>
          <p:nvPr/>
        </p:nvSpPr>
        <p:spPr>
          <a:xfrm>
            <a:off x="287375" y="1859300"/>
            <a:ext cx="8566800" cy="2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solidFill>
                  <a:srgbClr val="CC0000"/>
                </a:solidFill>
              </a:rPr>
              <a:t>The significance of specific sensor’s remains in line with what we observed earlier - </a:t>
            </a:r>
            <a:r>
              <a:rPr lang="en" i="1" u="sng" dirty="0">
                <a:solidFill>
                  <a:schemeClr val="hlink"/>
                </a:solidFill>
                <a:hlinkClick r:id="rId5" action="ppaction://hlinksldjump"/>
              </a:rPr>
              <a:t>Link</a:t>
            </a:r>
            <a:endParaRPr i="1" dirty="0">
              <a:solidFill>
                <a:srgbClr val="CC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9"/>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Model Parameters - Significant improvement from per service cost models</a:t>
            </a:r>
            <a:endParaRPr sz="1800" b="1">
              <a:solidFill>
                <a:srgbClr val="666666"/>
              </a:solidFill>
            </a:endParaRPr>
          </a:p>
        </p:txBody>
      </p:sp>
      <p:graphicFrame>
        <p:nvGraphicFramePr>
          <p:cNvPr id="384" name="Google Shape;384;p39"/>
          <p:cNvGraphicFramePr/>
          <p:nvPr/>
        </p:nvGraphicFramePr>
        <p:xfrm>
          <a:off x="346575" y="819150"/>
          <a:ext cx="8394825" cy="2600000"/>
        </p:xfrm>
        <a:graphic>
          <a:graphicData uri="http://schemas.openxmlformats.org/drawingml/2006/table">
            <a:tbl>
              <a:tblPr>
                <a:noFill/>
                <a:tableStyleId>{99672D7A-EE0F-43B2-B5F1-E9634EDA46CB}</a:tableStyleId>
              </a:tblPr>
              <a:tblGrid>
                <a:gridCol w="2798275">
                  <a:extLst>
                    <a:ext uri="{9D8B030D-6E8A-4147-A177-3AD203B41FA5}">
                      <a16:colId xmlns:a16="http://schemas.microsoft.com/office/drawing/2014/main" val="20000"/>
                    </a:ext>
                  </a:extLst>
                </a:gridCol>
                <a:gridCol w="2798275">
                  <a:extLst>
                    <a:ext uri="{9D8B030D-6E8A-4147-A177-3AD203B41FA5}">
                      <a16:colId xmlns:a16="http://schemas.microsoft.com/office/drawing/2014/main" val="20001"/>
                    </a:ext>
                  </a:extLst>
                </a:gridCol>
                <a:gridCol w="2798275">
                  <a:extLst>
                    <a:ext uri="{9D8B030D-6E8A-4147-A177-3AD203B41FA5}">
                      <a16:colId xmlns:a16="http://schemas.microsoft.com/office/drawing/2014/main" val="20002"/>
                    </a:ext>
                  </a:extLst>
                </a:gridCol>
              </a:tblGrid>
              <a:tr h="444700">
                <a:tc>
                  <a:txBody>
                    <a:bodyPr/>
                    <a:lstStyle/>
                    <a:p>
                      <a:pPr marL="0" lvl="0" indent="0" algn="ctr" rtl="0">
                        <a:spcBef>
                          <a:spcPts val="0"/>
                        </a:spcBef>
                        <a:spcAft>
                          <a:spcPts val="0"/>
                        </a:spcAft>
                        <a:buNone/>
                      </a:pPr>
                      <a:r>
                        <a:rPr lang="en" b="1" dirty="0">
                          <a:solidFill>
                            <a:srgbClr val="CC0000"/>
                          </a:solidFill>
                        </a:rPr>
                        <a:t>Parameter</a:t>
                      </a:r>
                      <a:endParaRPr b="1" dirty="0">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dirty="0">
                          <a:solidFill>
                            <a:srgbClr val="CC0000"/>
                          </a:solidFill>
                        </a:rPr>
                        <a:t>S9000</a:t>
                      </a:r>
                      <a:endParaRPr b="1" dirty="0">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CC0000"/>
                          </a:solidFill>
                        </a:rPr>
                        <a:t>S9100</a:t>
                      </a:r>
                      <a:endParaRPr b="1">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44700">
                <a:tc>
                  <a:txBody>
                    <a:bodyPr/>
                    <a:lstStyle/>
                    <a:p>
                      <a:pPr marL="0" lvl="0" indent="0" algn="l" rtl="0">
                        <a:spcBef>
                          <a:spcPts val="0"/>
                        </a:spcBef>
                        <a:spcAft>
                          <a:spcPts val="0"/>
                        </a:spcAft>
                        <a:buNone/>
                      </a:pPr>
                      <a:r>
                        <a:rPr lang="en" dirty="0"/>
                        <a:t>Root Mean Squared Error</a:t>
                      </a:r>
                      <a:endParaRPr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a:t>0.44</a:t>
                      </a:r>
                      <a:endParaRPr i="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a:t>0.39</a:t>
                      </a:r>
                      <a:endParaRPr i="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7650">
                <a:tc>
                  <a:txBody>
                    <a:bodyPr/>
                    <a:lstStyle/>
                    <a:p>
                      <a:pPr marL="0" lvl="0" indent="0" algn="l" rtl="0">
                        <a:spcBef>
                          <a:spcPts val="0"/>
                        </a:spcBef>
                        <a:spcAft>
                          <a:spcPts val="0"/>
                        </a:spcAft>
                        <a:buNone/>
                      </a:pPr>
                      <a:r>
                        <a:rPr lang="en" dirty="0"/>
                        <a:t>R-Squared</a:t>
                      </a:r>
                      <a:endParaRPr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a:t>0.62</a:t>
                      </a:r>
                      <a:endParaRPr i="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a:t>0.39</a:t>
                      </a:r>
                      <a:endParaRPr i="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7650">
                <a:tc>
                  <a:txBody>
                    <a:bodyPr/>
                    <a:lstStyle/>
                    <a:p>
                      <a:pPr marL="0" lvl="0" indent="0" algn="l" rtl="0">
                        <a:spcBef>
                          <a:spcPts val="0"/>
                        </a:spcBef>
                        <a:spcAft>
                          <a:spcPts val="0"/>
                        </a:spcAft>
                        <a:buNone/>
                      </a:pPr>
                      <a:r>
                        <a:rPr lang="en"/>
                        <a:t>MAPE</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i="1" dirty="0">
                          <a:solidFill>
                            <a:srgbClr val="CC0000"/>
                          </a:solidFill>
                        </a:rPr>
                        <a:t>0.15</a:t>
                      </a:r>
                      <a:endParaRPr b="1" i="1" dirty="0">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i="1">
                          <a:solidFill>
                            <a:srgbClr val="CC0000"/>
                          </a:solidFill>
                        </a:rPr>
                        <a:t>0.19</a:t>
                      </a:r>
                      <a:endParaRPr b="1" i="1">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27650">
                <a:tc>
                  <a:txBody>
                    <a:bodyPr/>
                    <a:lstStyle/>
                    <a:p>
                      <a:pPr marL="0" lvl="0" indent="0" algn="l" rtl="0">
                        <a:spcBef>
                          <a:spcPts val="0"/>
                        </a:spcBef>
                        <a:spcAft>
                          <a:spcPts val="0"/>
                        </a:spcAft>
                        <a:buNone/>
                      </a:pPr>
                      <a:r>
                        <a:rPr lang="en"/>
                        <a:t>Mean</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dirty="0"/>
                        <a:t>2.26</a:t>
                      </a:r>
                      <a:endParaRPr i="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a:t>1.71</a:t>
                      </a:r>
                      <a:endParaRPr i="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27650">
                <a:tc>
                  <a:txBody>
                    <a:bodyPr/>
                    <a:lstStyle/>
                    <a:p>
                      <a:pPr marL="0" lvl="0" indent="0" algn="l" rtl="0">
                        <a:spcBef>
                          <a:spcPts val="0"/>
                        </a:spcBef>
                        <a:spcAft>
                          <a:spcPts val="0"/>
                        </a:spcAft>
                        <a:buNone/>
                      </a:pPr>
                      <a:r>
                        <a:rPr lang="en"/>
                        <a:t>Standard Deviation</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dirty="0"/>
                        <a:t>0.75</a:t>
                      </a:r>
                      <a:endParaRPr i="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dirty="0"/>
                        <a:t>0.52</a:t>
                      </a:r>
                      <a:endParaRPr i="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85" name="Google Shape;385;p39"/>
          <p:cNvSpPr/>
          <p:nvPr/>
        </p:nvSpPr>
        <p:spPr>
          <a:xfrm>
            <a:off x="352875" y="3496725"/>
            <a:ext cx="8394900" cy="1582800"/>
          </a:xfrm>
          <a:prstGeom prst="rect">
            <a:avLst/>
          </a:prstGeom>
          <a:solidFill>
            <a:srgbClr val="D9D2E9">
              <a:alpha val="582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300"/>
              <a:t>The model analysed same day sensor data to come up with daily service cost per active dispenser. The results were not better when we tried to use T-1 or T-2 data points. In fact, the performance of the model deteriorated a bit.</a:t>
            </a:r>
            <a:endParaRPr sz="1300"/>
          </a:p>
          <a:p>
            <a:pPr marL="0" lvl="0" indent="0" algn="just" rtl="0">
              <a:spcBef>
                <a:spcPts val="0"/>
              </a:spcBef>
              <a:spcAft>
                <a:spcPts val="0"/>
              </a:spcAft>
              <a:buNone/>
            </a:pPr>
            <a:endParaRPr sz="1300"/>
          </a:p>
          <a:p>
            <a:pPr marL="0" lvl="0" indent="0" algn="just" rtl="0">
              <a:spcBef>
                <a:spcPts val="0"/>
              </a:spcBef>
              <a:spcAft>
                <a:spcPts val="0"/>
              </a:spcAft>
              <a:buNone/>
            </a:pPr>
            <a:r>
              <a:rPr lang="en" sz="1300" b="1"/>
              <a:t>This means either -</a:t>
            </a:r>
            <a:endParaRPr sz="1300" b="1"/>
          </a:p>
          <a:p>
            <a:pPr marL="457200" lvl="0" indent="-311150" algn="just" rtl="0">
              <a:spcBef>
                <a:spcPts val="0"/>
              </a:spcBef>
              <a:spcAft>
                <a:spcPts val="0"/>
              </a:spcAft>
              <a:buSzPts val="1300"/>
              <a:buAutoNum type="alphaLcPeriod"/>
            </a:pPr>
            <a:r>
              <a:rPr lang="en" sz="1300" i="1"/>
              <a:t>The time lag between sensor data and service is less than a day, </a:t>
            </a:r>
            <a:r>
              <a:rPr lang="en" sz="1300" b="1" i="1"/>
              <a:t>or</a:t>
            </a:r>
            <a:endParaRPr sz="1300" b="1" i="1"/>
          </a:p>
          <a:p>
            <a:pPr marL="457200" lvl="0" indent="-311150" algn="just" rtl="0">
              <a:spcBef>
                <a:spcPts val="0"/>
              </a:spcBef>
              <a:spcAft>
                <a:spcPts val="0"/>
              </a:spcAft>
              <a:buSzPts val="1300"/>
              <a:buAutoNum type="alphaLcPeriod"/>
            </a:pPr>
            <a:r>
              <a:rPr lang="en" sz="1300" i="1"/>
              <a:t>Irrespective of day, the data of all sensors combined remains constant over a period of time </a:t>
            </a:r>
            <a:endParaRPr sz="1300" i="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0"/>
          <p:cNvSpPr/>
          <p:nvPr/>
        </p:nvSpPr>
        <p:spPr>
          <a:xfrm>
            <a:off x="313625" y="734625"/>
            <a:ext cx="8666100" cy="113670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l" rtl="0">
              <a:spcBef>
                <a:spcPts val="0"/>
              </a:spcBef>
              <a:spcAft>
                <a:spcPts val="0"/>
              </a:spcAft>
              <a:buNone/>
            </a:pPr>
            <a:r>
              <a:rPr lang="en" sz="1300" b="1">
                <a:solidFill>
                  <a:schemeClr val="dk1"/>
                </a:solidFill>
              </a:rPr>
              <a:t>Why check dependence on day of the week?</a:t>
            </a:r>
            <a:endParaRPr sz="1300" b="1">
              <a:solidFill>
                <a:schemeClr val="dk1"/>
              </a:solidFill>
            </a:endParaRPr>
          </a:p>
          <a:p>
            <a:pPr marL="0" lvl="0" indent="0" algn="l" rtl="0">
              <a:spcBef>
                <a:spcPts val="0"/>
              </a:spcBef>
              <a:spcAft>
                <a:spcPts val="0"/>
              </a:spcAft>
              <a:buNone/>
            </a:pPr>
            <a:endParaRPr sz="1300" b="1">
              <a:solidFill>
                <a:schemeClr val="dk1"/>
              </a:solidFill>
            </a:endParaRPr>
          </a:p>
          <a:p>
            <a:pPr marL="0" lvl="0" indent="0" algn="l" rtl="0">
              <a:spcBef>
                <a:spcPts val="0"/>
              </a:spcBef>
              <a:spcAft>
                <a:spcPts val="0"/>
              </a:spcAft>
              <a:buNone/>
            </a:pPr>
            <a:r>
              <a:rPr lang="en" sz="1200">
                <a:solidFill>
                  <a:schemeClr val="dk1"/>
                </a:solidFill>
              </a:rPr>
              <a:t>The distribution of servicing cost is thin peaked! And therefore any factor that can help us move our predictions is worth investigating.</a:t>
            </a:r>
            <a:endParaRPr sz="1200" b="1" i="1">
              <a:solidFill>
                <a:srgbClr val="CC0000"/>
              </a:solidFill>
            </a:endParaRPr>
          </a:p>
        </p:txBody>
      </p:sp>
      <p:sp>
        <p:nvSpPr>
          <p:cNvPr id="391" name="Google Shape;391;p40"/>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Daily Service cost has very high dependence on the day of the week</a:t>
            </a:r>
            <a:endParaRPr sz="1800" b="1">
              <a:solidFill>
                <a:srgbClr val="666666"/>
              </a:solidFill>
            </a:endParaRPr>
          </a:p>
        </p:txBody>
      </p:sp>
      <p:sp>
        <p:nvSpPr>
          <p:cNvPr id="392" name="Google Shape;392;p40"/>
          <p:cNvSpPr txBox="1"/>
          <p:nvPr/>
        </p:nvSpPr>
        <p:spPr>
          <a:xfrm>
            <a:off x="287375" y="1859300"/>
            <a:ext cx="8566800" cy="2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CC0000"/>
                </a:solidFill>
              </a:rPr>
              <a:t>Day of the week shows up as far more important - Does that mean we don't need anything else? - </a:t>
            </a:r>
            <a:r>
              <a:rPr lang="en" b="1" i="1"/>
              <a:t>NO</a:t>
            </a:r>
            <a:endParaRPr b="1" i="1"/>
          </a:p>
        </p:txBody>
      </p:sp>
      <p:pic>
        <p:nvPicPr>
          <p:cNvPr id="393" name="Google Shape;393;p40"/>
          <p:cNvPicPr preferRelativeResize="0"/>
          <p:nvPr/>
        </p:nvPicPr>
        <p:blipFill>
          <a:blip r:embed="rId3">
            <a:alphaModFix/>
          </a:blip>
          <a:stretch>
            <a:fillRect/>
          </a:stretch>
        </p:blipFill>
        <p:spPr>
          <a:xfrm>
            <a:off x="345775" y="2283500"/>
            <a:ext cx="4273024" cy="2779325"/>
          </a:xfrm>
          <a:prstGeom prst="rect">
            <a:avLst/>
          </a:prstGeom>
          <a:noFill/>
          <a:ln w="9525" cap="flat" cmpd="sng">
            <a:solidFill>
              <a:schemeClr val="dk1"/>
            </a:solidFill>
            <a:prstDash val="solid"/>
            <a:round/>
            <a:headEnd type="none" w="sm" len="sm"/>
            <a:tailEnd type="none" w="sm" len="sm"/>
          </a:ln>
        </p:spPr>
      </p:pic>
      <p:pic>
        <p:nvPicPr>
          <p:cNvPr id="394" name="Google Shape;394;p40"/>
          <p:cNvPicPr preferRelativeResize="0"/>
          <p:nvPr/>
        </p:nvPicPr>
        <p:blipFill>
          <a:blip r:embed="rId4">
            <a:alphaModFix/>
          </a:blip>
          <a:stretch>
            <a:fillRect/>
          </a:stretch>
        </p:blipFill>
        <p:spPr>
          <a:xfrm>
            <a:off x="4706700" y="2283500"/>
            <a:ext cx="4273024" cy="27793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1"/>
          <p:cNvSpPr txBox="1"/>
          <p:nvPr/>
        </p:nvSpPr>
        <p:spPr>
          <a:xfrm>
            <a:off x="221000" y="250275"/>
            <a:ext cx="8758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Weekends have ~3% lesser average cost compared to weekdays</a:t>
            </a:r>
            <a:endParaRPr sz="1800" b="1">
              <a:solidFill>
                <a:srgbClr val="666666"/>
              </a:solidFill>
            </a:endParaRPr>
          </a:p>
        </p:txBody>
      </p:sp>
      <p:graphicFrame>
        <p:nvGraphicFramePr>
          <p:cNvPr id="400" name="Google Shape;400;p41"/>
          <p:cNvGraphicFramePr/>
          <p:nvPr/>
        </p:nvGraphicFramePr>
        <p:xfrm>
          <a:off x="359613" y="914400"/>
          <a:ext cx="5201575" cy="2515226"/>
        </p:xfrm>
        <a:graphic>
          <a:graphicData uri="http://schemas.openxmlformats.org/drawingml/2006/table">
            <a:tbl>
              <a:tblPr>
                <a:noFill/>
                <a:tableStyleId>{B372F280-5C40-46D0-8183-0EB2B62723C7}</a:tableStyleId>
              </a:tblPr>
              <a:tblGrid>
                <a:gridCol w="903925">
                  <a:extLst>
                    <a:ext uri="{9D8B030D-6E8A-4147-A177-3AD203B41FA5}">
                      <a16:colId xmlns:a16="http://schemas.microsoft.com/office/drawing/2014/main" val="20000"/>
                    </a:ext>
                  </a:extLst>
                </a:gridCol>
                <a:gridCol w="1584925">
                  <a:extLst>
                    <a:ext uri="{9D8B030D-6E8A-4147-A177-3AD203B41FA5}">
                      <a16:colId xmlns:a16="http://schemas.microsoft.com/office/drawing/2014/main" val="20001"/>
                    </a:ext>
                  </a:extLst>
                </a:gridCol>
                <a:gridCol w="1548225">
                  <a:extLst>
                    <a:ext uri="{9D8B030D-6E8A-4147-A177-3AD203B41FA5}">
                      <a16:colId xmlns:a16="http://schemas.microsoft.com/office/drawing/2014/main" val="20002"/>
                    </a:ext>
                  </a:extLst>
                </a:gridCol>
                <a:gridCol w="1164500">
                  <a:extLst>
                    <a:ext uri="{9D8B030D-6E8A-4147-A177-3AD203B41FA5}">
                      <a16:colId xmlns:a16="http://schemas.microsoft.com/office/drawing/2014/main" val="20003"/>
                    </a:ext>
                  </a:extLst>
                </a:gridCol>
              </a:tblGrid>
              <a:tr h="249850">
                <a:tc>
                  <a:txBody>
                    <a:bodyPr/>
                    <a:lstStyle/>
                    <a:p>
                      <a:pPr marL="0" lvl="0" indent="0" algn="ctr" rtl="0">
                        <a:lnSpc>
                          <a:spcPct val="115000"/>
                        </a:lnSpc>
                        <a:spcBef>
                          <a:spcPts val="0"/>
                        </a:spcBef>
                        <a:spcAft>
                          <a:spcPts val="0"/>
                        </a:spcAft>
                        <a:buNone/>
                      </a:pPr>
                      <a:r>
                        <a:rPr lang="en" sz="1200" b="1">
                          <a:solidFill>
                            <a:srgbClr val="CC0000"/>
                          </a:solidFill>
                        </a:rPr>
                        <a:t>Day</a:t>
                      </a:r>
                      <a:endParaRPr sz="1200" b="1">
                        <a:solidFill>
                          <a:srgbClr val="CC0000"/>
                        </a:solidFill>
                      </a:endParaRPr>
                    </a:p>
                  </a:txBody>
                  <a:tcPr marL="9525" marR="9525" marT="10057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4775" cap="flat" cmpd="sng">
                      <a:solidFill>
                        <a:schemeClr val="dk1"/>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200" b="1">
                          <a:solidFill>
                            <a:srgbClr val="CC0000"/>
                          </a:solidFill>
                        </a:rPr>
                        <a:t>Average Total Cost</a:t>
                      </a:r>
                      <a:endParaRPr sz="1200" b="1">
                        <a:solidFill>
                          <a:srgbClr val="CC0000"/>
                        </a:solidFill>
                      </a:endParaRPr>
                    </a:p>
                  </a:txBody>
                  <a:tcPr marL="9525" marR="9525" marT="10057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4775" cap="flat" cmpd="sng">
                      <a:solidFill>
                        <a:schemeClr val="dk1"/>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200" b="1">
                          <a:solidFill>
                            <a:srgbClr val="CC0000"/>
                          </a:solidFill>
                        </a:rPr>
                        <a:t>Average Parts Cost</a:t>
                      </a:r>
                      <a:endParaRPr sz="1200" b="1">
                        <a:solidFill>
                          <a:srgbClr val="CC0000"/>
                        </a:solidFill>
                      </a:endParaRPr>
                    </a:p>
                  </a:txBody>
                  <a:tcPr marL="9525" marR="9525" marT="10057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4775" cap="flat" cmpd="sng">
                      <a:solidFill>
                        <a:schemeClr val="dk1"/>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200" b="1">
                          <a:solidFill>
                            <a:srgbClr val="CC0000"/>
                          </a:solidFill>
                        </a:rPr>
                        <a:t># of services</a:t>
                      </a:r>
                      <a:endParaRPr sz="1200" b="1">
                        <a:solidFill>
                          <a:srgbClr val="CC0000"/>
                        </a:solidFill>
                      </a:endParaRPr>
                    </a:p>
                  </a:txBody>
                  <a:tcPr marL="9525" marR="9525" marT="10057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4775" cap="flat" cmpd="sng">
                      <a:solidFill>
                        <a:schemeClr val="dk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02700">
                <a:tc>
                  <a:txBody>
                    <a:bodyPr/>
                    <a:lstStyle/>
                    <a:p>
                      <a:pPr marL="0" lvl="0" indent="0" algn="ctr" rtl="0">
                        <a:spcBef>
                          <a:spcPts val="0"/>
                        </a:spcBef>
                        <a:spcAft>
                          <a:spcPts val="0"/>
                        </a:spcAft>
                        <a:buNone/>
                      </a:pPr>
                      <a:r>
                        <a:rPr lang="en" sz="1100"/>
                        <a:t>Sunday</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47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282</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47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117</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47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8345</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47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302700">
                <a:tc>
                  <a:txBody>
                    <a:bodyPr/>
                    <a:lstStyle/>
                    <a:p>
                      <a:pPr marL="0" lvl="0" indent="0" algn="ctr" rtl="0">
                        <a:spcBef>
                          <a:spcPts val="0"/>
                        </a:spcBef>
                        <a:spcAft>
                          <a:spcPts val="0"/>
                        </a:spcAft>
                        <a:buNone/>
                      </a:pPr>
                      <a:r>
                        <a:rPr lang="en" sz="1100"/>
                        <a:t>Monday</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295</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132</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20057</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2"/>
                  </a:ext>
                </a:extLst>
              </a:tr>
              <a:tr h="302700">
                <a:tc>
                  <a:txBody>
                    <a:bodyPr/>
                    <a:lstStyle/>
                    <a:p>
                      <a:pPr marL="0" lvl="0" indent="0" algn="ctr" rtl="0">
                        <a:spcBef>
                          <a:spcPts val="0"/>
                        </a:spcBef>
                        <a:spcAft>
                          <a:spcPts val="0"/>
                        </a:spcAft>
                        <a:buNone/>
                      </a:pPr>
                      <a:r>
                        <a:rPr lang="en" sz="1100"/>
                        <a:t>Tuesday</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292</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128</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18187</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3"/>
                  </a:ext>
                </a:extLst>
              </a:tr>
              <a:tr h="302700">
                <a:tc>
                  <a:txBody>
                    <a:bodyPr/>
                    <a:lstStyle/>
                    <a:p>
                      <a:pPr marL="0" lvl="0" indent="0" algn="ctr" rtl="0">
                        <a:spcBef>
                          <a:spcPts val="0"/>
                        </a:spcBef>
                        <a:spcAft>
                          <a:spcPts val="0"/>
                        </a:spcAft>
                        <a:buNone/>
                      </a:pPr>
                      <a:r>
                        <a:rPr lang="en" sz="1100"/>
                        <a:t>Wednesday</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294</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129</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17200</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4"/>
                  </a:ext>
                </a:extLst>
              </a:tr>
              <a:tr h="302700">
                <a:tc>
                  <a:txBody>
                    <a:bodyPr/>
                    <a:lstStyle/>
                    <a:p>
                      <a:pPr marL="0" lvl="0" indent="0" algn="ctr" rtl="0">
                        <a:spcBef>
                          <a:spcPts val="0"/>
                        </a:spcBef>
                        <a:spcAft>
                          <a:spcPts val="0"/>
                        </a:spcAft>
                        <a:buNone/>
                      </a:pPr>
                      <a:r>
                        <a:rPr lang="en" sz="1100"/>
                        <a:t>Thursday</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298</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132</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16675</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302700">
                <a:tc>
                  <a:txBody>
                    <a:bodyPr/>
                    <a:lstStyle/>
                    <a:p>
                      <a:pPr marL="0" lvl="0" indent="0" algn="ctr" rtl="0">
                        <a:spcBef>
                          <a:spcPts val="0"/>
                        </a:spcBef>
                        <a:spcAft>
                          <a:spcPts val="0"/>
                        </a:spcAft>
                        <a:buNone/>
                      </a:pPr>
                      <a:r>
                        <a:rPr lang="en" sz="1100"/>
                        <a:t>Friday</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292</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127</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17195</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6"/>
                  </a:ext>
                </a:extLst>
              </a:tr>
              <a:tr h="302700">
                <a:tc>
                  <a:txBody>
                    <a:bodyPr/>
                    <a:lstStyle/>
                    <a:p>
                      <a:pPr marL="0" lvl="0" indent="0" algn="ctr" rtl="0">
                        <a:spcBef>
                          <a:spcPts val="0"/>
                        </a:spcBef>
                        <a:spcAft>
                          <a:spcPts val="0"/>
                        </a:spcAft>
                        <a:buNone/>
                      </a:pPr>
                      <a:r>
                        <a:rPr lang="en" sz="1100"/>
                        <a:t>Saturday</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277</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112</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11133</a:t>
                      </a:r>
                      <a:endParaRPr sz="1100"/>
                    </a:p>
                  </a:txBody>
                  <a:tcPr marL="9525" marR="9525" marT="3657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extLst>
                  <a:ext uri="{0D108BD9-81ED-4DB2-BD59-A6C34878D82A}">
                    <a16:rowId xmlns:a16="http://schemas.microsoft.com/office/drawing/2014/main" val="10007"/>
                  </a:ext>
                </a:extLst>
              </a:tr>
            </a:tbl>
          </a:graphicData>
        </a:graphic>
      </p:graphicFrame>
      <p:sp>
        <p:nvSpPr>
          <p:cNvPr id="401" name="Google Shape;401;p41"/>
          <p:cNvSpPr/>
          <p:nvPr/>
        </p:nvSpPr>
        <p:spPr>
          <a:xfrm>
            <a:off x="352875" y="3634400"/>
            <a:ext cx="8394900" cy="1445100"/>
          </a:xfrm>
          <a:prstGeom prst="rect">
            <a:avLst/>
          </a:prstGeom>
          <a:solidFill>
            <a:srgbClr val="D9D2E9">
              <a:alpha val="582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300" i="1"/>
              <a:t>We observe that the weekends have slightly lesser average servicing cost - </a:t>
            </a:r>
            <a:r>
              <a:rPr lang="en" sz="1300" b="1" i="1"/>
              <a:t>Mostly driven by the cost of parts replaced.</a:t>
            </a:r>
            <a:r>
              <a:rPr lang="en" sz="1300" i="1"/>
              <a:t> </a:t>
            </a:r>
            <a:r>
              <a:rPr lang="en" sz="1300"/>
              <a:t>This may be an outcome of an logistical situation.</a:t>
            </a:r>
            <a:endParaRPr sz="1300"/>
          </a:p>
          <a:p>
            <a:pPr marL="0" lvl="0" indent="0" algn="just" rtl="0">
              <a:spcBef>
                <a:spcPts val="0"/>
              </a:spcBef>
              <a:spcAft>
                <a:spcPts val="0"/>
              </a:spcAft>
              <a:buNone/>
            </a:pPr>
            <a:endParaRPr sz="1300"/>
          </a:p>
          <a:p>
            <a:pPr marL="0" lvl="0" indent="0" algn="just" rtl="0">
              <a:spcBef>
                <a:spcPts val="0"/>
              </a:spcBef>
              <a:spcAft>
                <a:spcPts val="0"/>
              </a:spcAft>
              <a:buNone/>
            </a:pPr>
            <a:r>
              <a:rPr lang="en" sz="1300"/>
              <a:t>However, the model improves only by </a:t>
            </a:r>
            <a:r>
              <a:rPr lang="en" sz="1300" b="1"/>
              <a:t>~2% points</a:t>
            </a:r>
            <a:r>
              <a:rPr lang="en" sz="1300"/>
              <a:t> and that’s because the standard deviation of average cost by weekday is </a:t>
            </a:r>
            <a:r>
              <a:rPr lang="en" sz="1300" b="1"/>
              <a:t>~$7.6 while the mean is ~$290,</a:t>
            </a:r>
            <a:r>
              <a:rPr lang="en" sz="1300"/>
              <a:t> and therefore as stated on previous slide, a very thin peaked distribution. </a:t>
            </a:r>
            <a:endParaRPr sz="1300"/>
          </a:p>
        </p:txBody>
      </p:sp>
      <p:graphicFrame>
        <p:nvGraphicFramePr>
          <p:cNvPr id="402" name="Google Shape;402;p41"/>
          <p:cNvGraphicFramePr/>
          <p:nvPr/>
        </p:nvGraphicFramePr>
        <p:xfrm>
          <a:off x="5619613" y="914400"/>
          <a:ext cx="3128150" cy="1802250"/>
        </p:xfrm>
        <a:graphic>
          <a:graphicData uri="http://schemas.openxmlformats.org/drawingml/2006/table">
            <a:tbl>
              <a:tblPr>
                <a:noFill/>
                <a:tableStyleId>{99672D7A-EE0F-43B2-B5F1-E9634EDA46CB}</a:tableStyleId>
              </a:tblPr>
              <a:tblGrid>
                <a:gridCol w="1739625">
                  <a:extLst>
                    <a:ext uri="{9D8B030D-6E8A-4147-A177-3AD203B41FA5}">
                      <a16:colId xmlns:a16="http://schemas.microsoft.com/office/drawing/2014/main" val="20000"/>
                    </a:ext>
                  </a:extLst>
                </a:gridCol>
                <a:gridCol w="726375">
                  <a:extLst>
                    <a:ext uri="{9D8B030D-6E8A-4147-A177-3AD203B41FA5}">
                      <a16:colId xmlns:a16="http://schemas.microsoft.com/office/drawing/2014/main" val="20001"/>
                    </a:ext>
                  </a:extLst>
                </a:gridCol>
                <a:gridCol w="662150">
                  <a:extLst>
                    <a:ext uri="{9D8B030D-6E8A-4147-A177-3AD203B41FA5}">
                      <a16:colId xmlns:a16="http://schemas.microsoft.com/office/drawing/2014/main" val="20002"/>
                    </a:ext>
                  </a:extLst>
                </a:gridCol>
              </a:tblGrid>
              <a:tr h="401550">
                <a:tc>
                  <a:txBody>
                    <a:bodyPr/>
                    <a:lstStyle/>
                    <a:p>
                      <a:pPr marL="0" lvl="0" indent="0" algn="ctr" rtl="0">
                        <a:spcBef>
                          <a:spcPts val="0"/>
                        </a:spcBef>
                        <a:spcAft>
                          <a:spcPts val="0"/>
                        </a:spcAft>
                        <a:buNone/>
                      </a:pPr>
                      <a:r>
                        <a:rPr lang="en" sz="1200" b="1">
                          <a:solidFill>
                            <a:srgbClr val="CC0000"/>
                          </a:solidFill>
                        </a:rPr>
                        <a:t>Parameter</a:t>
                      </a:r>
                      <a:endParaRPr sz="1200" b="1">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200" b="1">
                          <a:solidFill>
                            <a:srgbClr val="CC0000"/>
                          </a:solidFill>
                        </a:rPr>
                        <a:t>S9000</a:t>
                      </a:r>
                      <a:endParaRPr sz="1200" b="1">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200" b="1">
                          <a:solidFill>
                            <a:srgbClr val="CC0000"/>
                          </a:solidFill>
                        </a:rPr>
                        <a:t>S9100</a:t>
                      </a:r>
                      <a:endParaRPr sz="1200" b="1">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95300">
                <a:tc>
                  <a:txBody>
                    <a:bodyPr/>
                    <a:lstStyle/>
                    <a:p>
                      <a:pPr marL="0" lvl="0" indent="0" algn="ctr" rtl="0">
                        <a:spcBef>
                          <a:spcPts val="0"/>
                        </a:spcBef>
                        <a:spcAft>
                          <a:spcPts val="0"/>
                        </a:spcAft>
                        <a:buNone/>
                      </a:pPr>
                      <a:r>
                        <a:rPr lang="en" sz="1100"/>
                        <a:t>Root Mean Squared Error</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0.38</a:t>
                      </a:r>
                      <a:endParaRPr sz="11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0.37</a:t>
                      </a:r>
                      <a:endParaRPr sz="11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02700">
                <a:tc>
                  <a:txBody>
                    <a:bodyPr/>
                    <a:lstStyle/>
                    <a:p>
                      <a:pPr marL="0" lvl="0" indent="0" algn="ctr" rtl="0">
                        <a:spcBef>
                          <a:spcPts val="0"/>
                        </a:spcBef>
                        <a:spcAft>
                          <a:spcPts val="0"/>
                        </a:spcAft>
                        <a:buNone/>
                      </a:pPr>
                      <a:r>
                        <a:rPr lang="en" sz="1100"/>
                        <a:t>R-Squared</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0.71</a:t>
                      </a:r>
                      <a:endParaRPr sz="11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0.48</a:t>
                      </a:r>
                      <a:endParaRPr sz="11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02700">
                <a:tc>
                  <a:txBody>
                    <a:bodyPr/>
                    <a:lstStyle/>
                    <a:p>
                      <a:pPr marL="0" lvl="0" indent="0" algn="ctr" rtl="0">
                        <a:spcBef>
                          <a:spcPts val="0"/>
                        </a:spcBef>
                        <a:spcAft>
                          <a:spcPts val="0"/>
                        </a:spcAft>
                        <a:buNone/>
                      </a:pPr>
                      <a:r>
                        <a:rPr lang="en" sz="1100"/>
                        <a:t>MAPE</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0.13</a:t>
                      </a:r>
                      <a:endParaRPr sz="11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0.18</a:t>
                      </a:r>
                      <a:endParaRPr sz="1100"/>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p:nvPr/>
        </p:nvSpPr>
        <p:spPr>
          <a:xfrm>
            <a:off x="316850" y="939975"/>
            <a:ext cx="8597100" cy="2728500"/>
          </a:xfrm>
          <a:prstGeom prst="rect">
            <a:avLst/>
          </a:prstGeom>
          <a:noFill/>
          <a:ln w="9525"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 name="Google Shape;89;p15"/>
          <p:cNvSpPr txBox="1"/>
          <p:nvPr/>
        </p:nvSpPr>
        <p:spPr>
          <a:xfrm>
            <a:off x="221000" y="250275"/>
            <a:ext cx="77403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Data Sanity | Error &amp; Implemented Solution</a:t>
            </a:r>
            <a:endParaRPr sz="1800" b="1">
              <a:solidFill>
                <a:srgbClr val="CC0000"/>
              </a:solidFill>
            </a:endParaRPr>
          </a:p>
        </p:txBody>
      </p:sp>
      <p:sp>
        <p:nvSpPr>
          <p:cNvPr id="90" name="Google Shape;90;p15"/>
          <p:cNvSpPr txBox="1"/>
          <p:nvPr/>
        </p:nvSpPr>
        <p:spPr>
          <a:xfrm>
            <a:off x="348525" y="979950"/>
            <a:ext cx="4223400" cy="3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Formatting Error in Work-Order File (18% records)</a:t>
            </a:r>
            <a:endParaRPr sz="1200" b="1">
              <a:solidFill>
                <a:schemeClr val="dk1"/>
              </a:solidFill>
            </a:endParaRPr>
          </a:p>
          <a:p>
            <a:pPr marL="0" lvl="0" indent="0" algn="l" rtl="0">
              <a:spcBef>
                <a:spcPts val="0"/>
              </a:spcBef>
              <a:spcAft>
                <a:spcPts val="0"/>
              </a:spcAft>
              <a:buNone/>
            </a:pPr>
            <a:r>
              <a:rPr lang="en" sz="900">
                <a:solidFill>
                  <a:schemeClr val="dk1"/>
                </a:solidFill>
              </a:rPr>
              <a:t>Eg. 9000-ZPL32265, 7000-ZSA30671, Z s a 320082, Z%L359615A</a:t>
            </a:r>
            <a:endParaRPr sz="900">
              <a:solidFill>
                <a:schemeClr val="dk1"/>
              </a:solidFill>
            </a:endParaRPr>
          </a:p>
          <a:p>
            <a:pPr marL="0" lvl="0" indent="0" algn="l" rtl="0">
              <a:spcBef>
                <a:spcPts val="0"/>
              </a:spcBef>
              <a:spcAft>
                <a:spcPts val="0"/>
              </a:spcAft>
              <a:buNone/>
            </a:pPr>
            <a:endParaRPr sz="1200">
              <a:solidFill>
                <a:schemeClr val="dk1"/>
              </a:solidFill>
            </a:endParaRPr>
          </a:p>
        </p:txBody>
      </p:sp>
      <p:sp>
        <p:nvSpPr>
          <p:cNvPr id="91" name="Google Shape;91;p15"/>
          <p:cNvSpPr txBox="1"/>
          <p:nvPr/>
        </p:nvSpPr>
        <p:spPr>
          <a:xfrm>
            <a:off x="4985075" y="977695"/>
            <a:ext cx="39288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Fixed formatting through a series of logics to fix mis-matches between WO file and Base File</a:t>
            </a:r>
            <a:endParaRPr sz="1200">
              <a:solidFill>
                <a:schemeClr val="dk1"/>
              </a:solidFill>
            </a:endParaRPr>
          </a:p>
        </p:txBody>
      </p:sp>
      <p:sp>
        <p:nvSpPr>
          <p:cNvPr id="92" name="Google Shape;92;p15"/>
          <p:cNvSpPr txBox="1"/>
          <p:nvPr/>
        </p:nvSpPr>
        <p:spPr>
          <a:xfrm>
            <a:off x="348525" y="1741950"/>
            <a:ext cx="3675600" cy="3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Dispenser ID missing in WO file (25% records)</a:t>
            </a:r>
            <a:endParaRPr sz="1200" b="1">
              <a:solidFill>
                <a:schemeClr val="dk1"/>
              </a:solidFill>
            </a:endParaRPr>
          </a:p>
          <a:p>
            <a:pPr marL="0" lvl="0" indent="0" algn="l" rtl="0">
              <a:spcBef>
                <a:spcPts val="0"/>
              </a:spcBef>
              <a:spcAft>
                <a:spcPts val="0"/>
              </a:spcAft>
              <a:buNone/>
            </a:pPr>
            <a:endParaRPr sz="1200" b="1">
              <a:solidFill>
                <a:schemeClr val="dk1"/>
              </a:solidFill>
            </a:endParaRPr>
          </a:p>
        </p:txBody>
      </p:sp>
      <p:sp>
        <p:nvSpPr>
          <p:cNvPr id="93" name="Google Shape;93;p15"/>
          <p:cNvSpPr txBox="1"/>
          <p:nvPr/>
        </p:nvSpPr>
        <p:spPr>
          <a:xfrm>
            <a:off x="4985075" y="1718571"/>
            <a:ext cx="3928800" cy="623100"/>
          </a:xfrm>
          <a:prstGeom prst="rect">
            <a:avLst/>
          </a:prstGeom>
          <a:noFill/>
          <a:ln>
            <a:noFill/>
          </a:ln>
        </p:spPr>
        <p:txBody>
          <a:bodyPr spcFirstLastPara="1" wrap="square" lIns="91425" tIns="91425" rIns="91425" bIns="91425" anchor="t" anchorCtr="0">
            <a:noAutofit/>
          </a:bodyPr>
          <a:lstStyle/>
          <a:p>
            <a:pPr marL="171450" lvl="0" indent="-133350" algn="l" rtl="0">
              <a:spcBef>
                <a:spcPts val="0"/>
              </a:spcBef>
              <a:spcAft>
                <a:spcPts val="0"/>
              </a:spcAft>
              <a:buClr>
                <a:schemeClr val="dk1"/>
              </a:buClr>
              <a:buSzPts val="1200"/>
              <a:buAutoNum type="alphaLcPeriod"/>
            </a:pPr>
            <a:r>
              <a:rPr lang="en" sz="1200">
                <a:solidFill>
                  <a:schemeClr val="dk1"/>
                </a:solidFill>
              </a:rPr>
              <a:t>Retrieved unique dispenser ID by matching outlet account number, platform, intro &amp; disc. dates.</a:t>
            </a:r>
            <a:endParaRPr sz="1200">
              <a:solidFill>
                <a:schemeClr val="dk1"/>
              </a:solidFill>
            </a:endParaRPr>
          </a:p>
          <a:p>
            <a:pPr marL="171450" lvl="0" indent="-57150" algn="l" rtl="0">
              <a:spcBef>
                <a:spcPts val="0"/>
              </a:spcBef>
              <a:spcAft>
                <a:spcPts val="0"/>
              </a:spcAft>
              <a:buNone/>
            </a:pPr>
            <a:endParaRPr sz="1200">
              <a:solidFill>
                <a:schemeClr val="dk1"/>
              </a:solidFill>
            </a:endParaRPr>
          </a:p>
          <a:p>
            <a:pPr marL="171450" lvl="0" indent="-133350" algn="l" rtl="0">
              <a:spcBef>
                <a:spcPts val="0"/>
              </a:spcBef>
              <a:spcAft>
                <a:spcPts val="0"/>
              </a:spcAft>
              <a:buClr>
                <a:schemeClr val="dk1"/>
              </a:buClr>
              <a:buSzPts val="1200"/>
              <a:buAutoNum type="alphaLcPeriod"/>
            </a:pPr>
            <a:r>
              <a:rPr lang="en" sz="1200">
                <a:solidFill>
                  <a:schemeClr val="dk1"/>
                </a:solidFill>
              </a:rPr>
              <a:t>Found closest matching dispenser ID (60% threshold) for the same outlet account number in the base file</a:t>
            </a:r>
            <a:endParaRPr sz="1200">
              <a:solidFill>
                <a:schemeClr val="dk1"/>
              </a:solidFill>
            </a:endParaRPr>
          </a:p>
          <a:p>
            <a:pPr marL="171450" lvl="0" indent="-57150" algn="l" rtl="0">
              <a:spcBef>
                <a:spcPts val="0"/>
              </a:spcBef>
              <a:spcAft>
                <a:spcPts val="0"/>
              </a:spcAft>
              <a:buNone/>
            </a:pPr>
            <a:endParaRPr sz="1200">
              <a:solidFill>
                <a:schemeClr val="dk1"/>
              </a:solidFill>
            </a:endParaRPr>
          </a:p>
          <a:p>
            <a:pPr marL="171450" lvl="0" indent="-133350" algn="l" rtl="0">
              <a:spcBef>
                <a:spcPts val="0"/>
              </a:spcBef>
              <a:spcAft>
                <a:spcPts val="0"/>
              </a:spcAft>
              <a:buClr>
                <a:schemeClr val="dk1"/>
              </a:buClr>
              <a:buSzPts val="1200"/>
              <a:buAutoNum type="alphaLcPeriod"/>
            </a:pPr>
            <a:r>
              <a:rPr lang="en" sz="1200">
                <a:solidFill>
                  <a:schemeClr val="dk1"/>
                </a:solidFill>
              </a:rPr>
              <a:t>Replaced dispenser ID with a another dispenser ID associated with the outlet in the base file</a:t>
            </a:r>
            <a:endParaRPr sz="1200">
              <a:solidFill>
                <a:schemeClr val="dk1"/>
              </a:solidFill>
            </a:endParaRPr>
          </a:p>
        </p:txBody>
      </p:sp>
      <p:sp>
        <p:nvSpPr>
          <p:cNvPr id="94" name="Google Shape;94;p15"/>
          <p:cNvSpPr txBox="1"/>
          <p:nvPr/>
        </p:nvSpPr>
        <p:spPr>
          <a:xfrm>
            <a:off x="348525" y="3875550"/>
            <a:ext cx="3675600" cy="3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No Match Found (8% records) </a:t>
            </a:r>
            <a:endParaRPr sz="1200" b="1">
              <a:solidFill>
                <a:schemeClr val="dk1"/>
              </a:solidFill>
            </a:endParaRPr>
          </a:p>
        </p:txBody>
      </p:sp>
      <p:sp>
        <p:nvSpPr>
          <p:cNvPr id="95" name="Google Shape;95;p15"/>
          <p:cNvSpPr txBox="1"/>
          <p:nvPr/>
        </p:nvSpPr>
        <p:spPr>
          <a:xfrm>
            <a:off x="4985075" y="3886125"/>
            <a:ext cx="39288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Couldn’t find any potential dispenser Id in base sheet.</a:t>
            </a:r>
            <a:endParaRPr sz="1200">
              <a:solidFill>
                <a:schemeClr val="dk1"/>
              </a:solidFill>
            </a:endParaRPr>
          </a:p>
        </p:txBody>
      </p:sp>
      <p:cxnSp>
        <p:nvCxnSpPr>
          <p:cNvPr id="96" name="Google Shape;96;p15"/>
          <p:cNvCxnSpPr/>
          <p:nvPr/>
        </p:nvCxnSpPr>
        <p:spPr>
          <a:xfrm>
            <a:off x="4675025" y="1111225"/>
            <a:ext cx="0" cy="2397600"/>
          </a:xfrm>
          <a:prstGeom prst="straightConnector1">
            <a:avLst/>
          </a:prstGeom>
          <a:noFill/>
          <a:ln w="9525" cap="flat" cmpd="sng">
            <a:solidFill>
              <a:schemeClr val="dk2"/>
            </a:solidFill>
            <a:prstDash val="dot"/>
            <a:round/>
            <a:headEnd type="none" w="med" len="med"/>
            <a:tailEnd type="none" w="med" len="med"/>
          </a:ln>
        </p:spPr>
      </p:cxnSp>
      <p:sp>
        <p:nvSpPr>
          <p:cNvPr id="97" name="Google Shape;97;p15"/>
          <p:cNvSpPr/>
          <p:nvPr/>
        </p:nvSpPr>
        <p:spPr>
          <a:xfrm>
            <a:off x="316850" y="3844425"/>
            <a:ext cx="8597100" cy="718200"/>
          </a:xfrm>
          <a:prstGeom prst="rect">
            <a:avLst/>
          </a:prstGeom>
          <a:noFill/>
          <a:ln w="9525"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98" name="Google Shape;98;p15"/>
          <p:cNvCxnSpPr/>
          <p:nvPr/>
        </p:nvCxnSpPr>
        <p:spPr>
          <a:xfrm>
            <a:off x="4670477" y="3920625"/>
            <a:ext cx="0" cy="4857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1D8B3A09-C2BC-D9B6-5A39-BEF5BCDC0C25}"/>
              </a:ext>
            </a:extLst>
          </p:cNvPr>
          <p:cNvPicPr>
            <a:picLocks noChangeAspect="1"/>
          </p:cNvPicPr>
          <p:nvPr/>
        </p:nvPicPr>
        <p:blipFill rotWithShape="1">
          <a:blip r:embed="rId3"/>
          <a:srcRect l="11441" t="12244" r="9660" b="11124"/>
          <a:stretch/>
        </p:blipFill>
        <p:spPr>
          <a:xfrm>
            <a:off x="1759175" y="1560352"/>
            <a:ext cx="7220625" cy="3506597"/>
          </a:xfrm>
          <a:prstGeom prst="rect">
            <a:avLst/>
          </a:prstGeom>
        </p:spPr>
      </p:pic>
      <p:sp>
        <p:nvSpPr>
          <p:cNvPr id="374" name="Google Shape;374;p38"/>
          <p:cNvSpPr/>
          <p:nvPr/>
        </p:nvSpPr>
        <p:spPr>
          <a:xfrm>
            <a:off x="313624" y="687897"/>
            <a:ext cx="8666176" cy="973123"/>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l" rtl="0">
              <a:spcBef>
                <a:spcPts val="0"/>
              </a:spcBef>
              <a:spcAft>
                <a:spcPts val="0"/>
              </a:spcAft>
              <a:buNone/>
            </a:pPr>
            <a:r>
              <a:rPr lang="en" sz="1300" b="1" dirty="0">
                <a:solidFill>
                  <a:schemeClr val="dk1"/>
                </a:solidFill>
              </a:rPr>
              <a:t>Why utilize Tree-based Features ?</a:t>
            </a:r>
            <a:endParaRPr sz="1300" b="1" dirty="0">
              <a:solidFill>
                <a:schemeClr val="dk1"/>
              </a:solidFill>
            </a:endParaRPr>
          </a:p>
          <a:p>
            <a:pPr marL="0" lvl="0" indent="0" algn="l" rtl="0">
              <a:spcBef>
                <a:spcPts val="0"/>
              </a:spcBef>
              <a:spcAft>
                <a:spcPts val="0"/>
              </a:spcAft>
              <a:buNone/>
            </a:pPr>
            <a:r>
              <a:rPr lang="en-IN" sz="1300" dirty="0"/>
              <a:t>Tree-based features leverage the decision paths of a decision tree model to create potentially informative input variables for another model. This technique aims to capture complex relationships in the data that might improve predictive accuracy</a:t>
            </a:r>
            <a:endParaRPr sz="1300" b="1" i="1" dirty="0">
              <a:solidFill>
                <a:srgbClr val="CC0000"/>
              </a:solidFill>
            </a:endParaRPr>
          </a:p>
        </p:txBody>
      </p:sp>
      <p:sp>
        <p:nvSpPr>
          <p:cNvPr id="375" name="Google Shape;375;p38"/>
          <p:cNvSpPr txBox="1"/>
          <p:nvPr/>
        </p:nvSpPr>
        <p:spPr>
          <a:xfrm>
            <a:off x="221000" y="166385"/>
            <a:ext cx="8758800" cy="44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solidFill>
                  <a:srgbClr val="C00000"/>
                </a:solidFill>
              </a:rPr>
              <a:t>Tree-Based Features: Minimal Impact on Service Cost Prediction</a:t>
            </a:r>
            <a:endParaRPr sz="1800" b="1" dirty="0">
              <a:solidFill>
                <a:srgbClr val="C00000"/>
              </a:solidFill>
            </a:endParaRPr>
          </a:p>
        </p:txBody>
      </p:sp>
      <p:sp>
        <p:nvSpPr>
          <p:cNvPr id="378" name="Google Shape;378;p38"/>
          <p:cNvSpPr txBox="1"/>
          <p:nvPr/>
        </p:nvSpPr>
        <p:spPr>
          <a:xfrm>
            <a:off x="221000" y="1744909"/>
            <a:ext cx="1449146" cy="305359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i="1" dirty="0">
                <a:solidFill>
                  <a:srgbClr val="CC0000"/>
                </a:solidFill>
              </a:rPr>
              <a:t>Illustration of a Decision Tree: Leaf nodes (highlighted) represent decision outcomes used as features in the subsequent model. Both highly accurate and less accurate leaf conditions are incorporated to capture a range of predictive signals</a:t>
            </a:r>
            <a:endParaRPr sz="1200" i="1" dirty="0">
              <a:solidFill>
                <a:srgbClr val="CC0000"/>
              </a:solidFill>
            </a:endParaRPr>
          </a:p>
        </p:txBody>
      </p:sp>
      <p:sp>
        <p:nvSpPr>
          <p:cNvPr id="4" name="Rectangle 3">
            <a:extLst>
              <a:ext uri="{FF2B5EF4-FFF2-40B4-BE49-F238E27FC236}">
                <a16:creationId xmlns:a16="http://schemas.microsoft.com/office/drawing/2014/main" id="{90CB564A-B0CC-EBF7-CBCA-B946EE16E585}"/>
              </a:ext>
            </a:extLst>
          </p:cNvPr>
          <p:cNvSpPr/>
          <p:nvPr/>
        </p:nvSpPr>
        <p:spPr>
          <a:xfrm>
            <a:off x="4865615" y="4605556"/>
            <a:ext cx="671119" cy="385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6E04AF3-A134-A713-AD36-C13679BC4343}"/>
              </a:ext>
            </a:extLst>
          </p:cNvPr>
          <p:cNvSpPr/>
          <p:nvPr/>
        </p:nvSpPr>
        <p:spPr>
          <a:xfrm>
            <a:off x="8172275" y="4597166"/>
            <a:ext cx="671119" cy="385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4548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8"/>
          <p:cNvSpPr/>
          <p:nvPr/>
        </p:nvSpPr>
        <p:spPr>
          <a:xfrm>
            <a:off x="313624" y="717847"/>
            <a:ext cx="8666176" cy="122001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l" rtl="0">
              <a:spcBef>
                <a:spcPts val="0"/>
              </a:spcBef>
              <a:spcAft>
                <a:spcPts val="0"/>
              </a:spcAft>
              <a:buNone/>
            </a:pPr>
            <a:r>
              <a:rPr lang="en" sz="1300" b="1" dirty="0">
                <a:solidFill>
                  <a:schemeClr val="dk1"/>
                </a:solidFill>
              </a:rPr>
              <a:t>Why utilize Lagged Features ?</a:t>
            </a:r>
          </a:p>
          <a:p>
            <a:pPr marL="0" lvl="0" indent="0" algn="l" rtl="0">
              <a:spcBef>
                <a:spcPts val="0"/>
              </a:spcBef>
              <a:spcAft>
                <a:spcPts val="0"/>
              </a:spcAft>
              <a:buNone/>
            </a:pPr>
            <a:endParaRPr sz="1300" b="1" dirty="0">
              <a:solidFill>
                <a:schemeClr val="dk1"/>
              </a:solidFill>
            </a:endParaRPr>
          </a:p>
          <a:p>
            <a:pPr marL="0" lvl="0" indent="0" algn="l" rtl="0">
              <a:spcBef>
                <a:spcPts val="0"/>
              </a:spcBef>
              <a:spcAft>
                <a:spcPts val="0"/>
              </a:spcAft>
              <a:buNone/>
            </a:pPr>
            <a:r>
              <a:rPr lang="en-IN" sz="1300" dirty="0"/>
              <a:t>To investigate the correlation between recent historical sensor data and service cost estimation. Part replacement data for the same day was also incorporated. The </a:t>
            </a:r>
            <a:r>
              <a:rPr lang="en-IN" sz="1300" b="1" dirty="0"/>
              <a:t>Mean Absolute Percentage Error (MAPE</a:t>
            </a:r>
            <a:r>
              <a:rPr lang="en-IN" sz="1300" dirty="0"/>
              <a:t>) in predicting </a:t>
            </a:r>
            <a:r>
              <a:rPr lang="en-IN" sz="1300" b="1" dirty="0"/>
              <a:t>Daily Service Cost per active dispenser </a:t>
            </a:r>
            <a:r>
              <a:rPr lang="en-IN" sz="1300" dirty="0"/>
              <a:t>showed minimal change with these additional factors.</a:t>
            </a:r>
            <a:endParaRPr lang="en" sz="1300" dirty="0">
              <a:solidFill>
                <a:schemeClr val="tx1"/>
              </a:solidFill>
            </a:endParaRPr>
          </a:p>
        </p:txBody>
      </p:sp>
      <p:sp>
        <p:nvSpPr>
          <p:cNvPr id="375" name="Google Shape;375;p38"/>
          <p:cNvSpPr txBox="1"/>
          <p:nvPr/>
        </p:nvSpPr>
        <p:spPr>
          <a:xfrm>
            <a:off x="221000" y="183163"/>
            <a:ext cx="8758800" cy="44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solidFill>
                  <a:srgbClr val="C00000"/>
                </a:solidFill>
              </a:rPr>
              <a:t>Limited Impact of Lagged Sensor Data on Daily Service Cost Prediction</a:t>
            </a:r>
          </a:p>
        </p:txBody>
      </p:sp>
      <p:graphicFrame>
        <p:nvGraphicFramePr>
          <p:cNvPr id="2" name="Table 1">
            <a:extLst>
              <a:ext uri="{FF2B5EF4-FFF2-40B4-BE49-F238E27FC236}">
                <a16:creationId xmlns:a16="http://schemas.microsoft.com/office/drawing/2014/main" id="{D5665B62-3E16-BE9A-D4F8-3802C52C566A}"/>
              </a:ext>
            </a:extLst>
          </p:cNvPr>
          <p:cNvGraphicFramePr>
            <a:graphicFrameLocks noGrp="1"/>
          </p:cNvGraphicFramePr>
          <p:nvPr>
            <p:extLst>
              <p:ext uri="{D42A27DB-BD31-4B8C-83A1-F6EECF244321}">
                <p14:modId xmlns:p14="http://schemas.microsoft.com/office/powerpoint/2010/main" val="808992096"/>
              </p:ext>
            </p:extLst>
          </p:nvPr>
        </p:nvGraphicFramePr>
        <p:xfrm>
          <a:off x="848187" y="2383816"/>
          <a:ext cx="7128843" cy="2600000"/>
        </p:xfrm>
        <a:graphic>
          <a:graphicData uri="http://schemas.openxmlformats.org/drawingml/2006/table">
            <a:tbl>
              <a:tblPr>
                <a:noFill/>
                <a:tableStyleId>{99672D7A-EE0F-43B2-B5F1-E9634EDA46CB}</a:tableStyleId>
              </a:tblPr>
              <a:tblGrid>
                <a:gridCol w="2376281">
                  <a:extLst>
                    <a:ext uri="{9D8B030D-6E8A-4147-A177-3AD203B41FA5}">
                      <a16:colId xmlns:a16="http://schemas.microsoft.com/office/drawing/2014/main" val="393939117"/>
                    </a:ext>
                  </a:extLst>
                </a:gridCol>
                <a:gridCol w="2376281">
                  <a:extLst>
                    <a:ext uri="{9D8B030D-6E8A-4147-A177-3AD203B41FA5}">
                      <a16:colId xmlns:a16="http://schemas.microsoft.com/office/drawing/2014/main" val="139202630"/>
                    </a:ext>
                  </a:extLst>
                </a:gridCol>
                <a:gridCol w="2376281">
                  <a:extLst>
                    <a:ext uri="{9D8B030D-6E8A-4147-A177-3AD203B41FA5}">
                      <a16:colId xmlns:a16="http://schemas.microsoft.com/office/drawing/2014/main" val="278288380"/>
                    </a:ext>
                  </a:extLst>
                </a:gridCol>
              </a:tblGrid>
              <a:tr h="444700">
                <a:tc>
                  <a:txBody>
                    <a:bodyPr/>
                    <a:lstStyle/>
                    <a:p>
                      <a:pPr marL="0" lvl="0" indent="0" algn="ctr" rtl="0">
                        <a:spcBef>
                          <a:spcPts val="0"/>
                        </a:spcBef>
                        <a:spcAft>
                          <a:spcPts val="0"/>
                        </a:spcAft>
                        <a:buNone/>
                      </a:pPr>
                      <a:r>
                        <a:rPr lang="en" b="1" dirty="0">
                          <a:solidFill>
                            <a:srgbClr val="CC0000"/>
                          </a:solidFill>
                        </a:rPr>
                        <a:t>Parameter</a:t>
                      </a:r>
                      <a:endParaRPr b="1" dirty="0">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dirty="0">
                          <a:solidFill>
                            <a:srgbClr val="CC0000"/>
                          </a:solidFill>
                        </a:rPr>
                        <a:t>S9000</a:t>
                      </a:r>
                      <a:endParaRPr b="1" dirty="0">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CC0000"/>
                          </a:solidFill>
                        </a:rPr>
                        <a:t>S9100</a:t>
                      </a:r>
                      <a:endParaRPr b="1">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extLst>
                  <a:ext uri="{0D108BD9-81ED-4DB2-BD59-A6C34878D82A}">
                    <a16:rowId xmlns:a16="http://schemas.microsoft.com/office/drawing/2014/main" val="799244042"/>
                  </a:ext>
                </a:extLst>
              </a:tr>
              <a:tr h="444700">
                <a:tc>
                  <a:txBody>
                    <a:bodyPr/>
                    <a:lstStyle/>
                    <a:p>
                      <a:pPr marL="0" lvl="0" indent="0" algn="l" rtl="0">
                        <a:spcBef>
                          <a:spcPts val="0"/>
                        </a:spcBef>
                        <a:spcAft>
                          <a:spcPts val="0"/>
                        </a:spcAft>
                        <a:buNone/>
                      </a:pPr>
                      <a:r>
                        <a:rPr lang="en" dirty="0"/>
                        <a:t>Root Mean Squared Error</a:t>
                      </a:r>
                      <a:endParaRPr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dirty="0"/>
                        <a:t>0.43</a:t>
                      </a:r>
                      <a:endParaRPr i="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dirty="0"/>
                        <a:t>0.38</a:t>
                      </a:r>
                      <a:endParaRPr i="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968413758"/>
                  </a:ext>
                </a:extLst>
              </a:tr>
              <a:tr h="427650">
                <a:tc>
                  <a:txBody>
                    <a:bodyPr/>
                    <a:lstStyle/>
                    <a:p>
                      <a:pPr marL="0" lvl="0" indent="0" algn="l" rtl="0">
                        <a:spcBef>
                          <a:spcPts val="0"/>
                        </a:spcBef>
                        <a:spcAft>
                          <a:spcPts val="0"/>
                        </a:spcAft>
                        <a:buNone/>
                      </a:pPr>
                      <a:r>
                        <a:rPr lang="en" dirty="0"/>
                        <a:t>R-Squared</a:t>
                      </a:r>
                      <a:endParaRPr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dirty="0"/>
                        <a:t>0.62</a:t>
                      </a:r>
                      <a:endParaRPr i="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a:t>0.39</a:t>
                      </a:r>
                      <a:endParaRPr i="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00856248"/>
                  </a:ext>
                </a:extLst>
              </a:tr>
              <a:tr h="427650">
                <a:tc>
                  <a:txBody>
                    <a:bodyPr/>
                    <a:lstStyle/>
                    <a:p>
                      <a:pPr marL="0" lvl="0" indent="0" algn="l" rtl="0">
                        <a:spcBef>
                          <a:spcPts val="0"/>
                        </a:spcBef>
                        <a:spcAft>
                          <a:spcPts val="0"/>
                        </a:spcAft>
                        <a:buNone/>
                      </a:pPr>
                      <a:r>
                        <a:rPr lang="en"/>
                        <a:t>MAPE</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i="1" dirty="0">
                          <a:solidFill>
                            <a:srgbClr val="CC0000"/>
                          </a:solidFill>
                        </a:rPr>
                        <a:t>0.15</a:t>
                      </a:r>
                      <a:endParaRPr b="1" i="1" dirty="0">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i="1">
                          <a:solidFill>
                            <a:srgbClr val="CC0000"/>
                          </a:solidFill>
                        </a:rPr>
                        <a:t>0.19</a:t>
                      </a:r>
                      <a:endParaRPr b="1" i="1">
                        <a:solidFill>
                          <a:srgbClr val="CC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118753281"/>
                  </a:ext>
                </a:extLst>
              </a:tr>
              <a:tr h="427650">
                <a:tc>
                  <a:txBody>
                    <a:bodyPr/>
                    <a:lstStyle/>
                    <a:p>
                      <a:pPr marL="0" lvl="0" indent="0" algn="l" rtl="0">
                        <a:spcBef>
                          <a:spcPts val="0"/>
                        </a:spcBef>
                        <a:spcAft>
                          <a:spcPts val="0"/>
                        </a:spcAft>
                        <a:buNone/>
                      </a:pPr>
                      <a:r>
                        <a:rPr lang="en"/>
                        <a:t>Mean</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dirty="0"/>
                        <a:t>2.26</a:t>
                      </a:r>
                      <a:endParaRPr i="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a:t>1.71</a:t>
                      </a:r>
                      <a:endParaRPr i="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244718081"/>
                  </a:ext>
                </a:extLst>
              </a:tr>
              <a:tr h="427650">
                <a:tc>
                  <a:txBody>
                    <a:bodyPr/>
                    <a:lstStyle/>
                    <a:p>
                      <a:pPr marL="0" lvl="0" indent="0" algn="l" rtl="0">
                        <a:spcBef>
                          <a:spcPts val="0"/>
                        </a:spcBef>
                        <a:spcAft>
                          <a:spcPts val="0"/>
                        </a:spcAft>
                        <a:buNone/>
                      </a:pPr>
                      <a:r>
                        <a:rPr lang="en"/>
                        <a:t>Standard Deviation</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dirty="0"/>
                        <a:t>0.75</a:t>
                      </a:r>
                      <a:endParaRPr i="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i="1" dirty="0"/>
                        <a:t>0.52</a:t>
                      </a:r>
                      <a:endParaRPr i="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998580558"/>
                  </a:ext>
                </a:extLst>
              </a:tr>
            </a:tbl>
          </a:graphicData>
        </a:graphic>
      </p:graphicFrame>
      <p:sp>
        <p:nvSpPr>
          <p:cNvPr id="6" name="Google Shape;378;p38">
            <a:extLst>
              <a:ext uri="{FF2B5EF4-FFF2-40B4-BE49-F238E27FC236}">
                <a16:creationId xmlns:a16="http://schemas.microsoft.com/office/drawing/2014/main" id="{CFC7C3FE-95DA-BF61-B8F6-A2C8B28ED9AC}"/>
              </a:ext>
            </a:extLst>
          </p:cNvPr>
          <p:cNvSpPr txBox="1"/>
          <p:nvPr/>
        </p:nvSpPr>
        <p:spPr>
          <a:xfrm>
            <a:off x="0" y="1929491"/>
            <a:ext cx="8560064" cy="3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C00000"/>
                </a:solidFill>
              </a:rPr>
              <a:t>Performance Metrics Comparison: S9000 vs S9100 Models</a:t>
            </a:r>
            <a:endParaRPr i="1" dirty="0">
              <a:solidFill>
                <a:srgbClr val="C00000"/>
              </a:solidFill>
            </a:endParaRPr>
          </a:p>
        </p:txBody>
      </p:sp>
    </p:spTree>
    <p:extLst>
      <p:ext uri="{BB962C8B-B14F-4D97-AF65-F5344CB8AC3E}">
        <p14:creationId xmlns:p14="http://schemas.microsoft.com/office/powerpoint/2010/main" val="131736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8"/>
          <p:cNvSpPr/>
          <p:nvPr/>
        </p:nvSpPr>
        <p:spPr>
          <a:xfrm>
            <a:off x="313624" y="713892"/>
            <a:ext cx="8666176" cy="1454902"/>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l" rtl="0">
              <a:spcBef>
                <a:spcPts val="0"/>
              </a:spcBef>
              <a:spcAft>
                <a:spcPts val="0"/>
              </a:spcAft>
              <a:buNone/>
            </a:pPr>
            <a:r>
              <a:rPr lang="en" sz="1300" b="1" dirty="0">
                <a:solidFill>
                  <a:schemeClr val="dk1"/>
                </a:solidFill>
              </a:rPr>
              <a:t>What Features were used ?</a:t>
            </a:r>
          </a:p>
          <a:p>
            <a:pPr marL="285750" lvl="0" indent="-285750" algn="l" rtl="0">
              <a:spcBef>
                <a:spcPts val="0"/>
              </a:spcBef>
              <a:spcAft>
                <a:spcPts val="0"/>
              </a:spcAft>
              <a:buFont typeface="Arial" panose="020B0604020202020204" pitchFamily="34" charset="0"/>
              <a:buChar char="•"/>
            </a:pPr>
            <a:r>
              <a:rPr lang="en" sz="1300" dirty="0">
                <a:solidFill>
                  <a:schemeClr val="dk1"/>
                </a:solidFill>
              </a:rPr>
              <a:t>Sensor Count for that day</a:t>
            </a:r>
          </a:p>
          <a:p>
            <a:pPr marL="285750" lvl="0" indent="-285750" algn="l" rtl="0">
              <a:spcBef>
                <a:spcPts val="0"/>
              </a:spcBef>
              <a:spcAft>
                <a:spcPts val="0"/>
              </a:spcAft>
              <a:buFont typeface="Arial" panose="020B0604020202020204" pitchFamily="34" charset="0"/>
              <a:buChar char="•"/>
            </a:pPr>
            <a:r>
              <a:rPr lang="en" sz="1300" dirty="0">
                <a:solidFill>
                  <a:schemeClr val="dk1"/>
                </a:solidFill>
              </a:rPr>
              <a:t>Month</a:t>
            </a:r>
          </a:p>
          <a:p>
            <a:pPr marL="285750" lvl="0" indent="-285750" algn="l" rtl="0">
              <a:spcBef>
                <a:spcPts val="0"/>
              </a:spcBef>
              <a:spcAft>
                <a:spcPts val="0"/>
              </a:spcAft>
              <a:buFont typeface="Arial" panose="020B0604020202020204" pitchFamily="34" charset="0"/>
              <a:buChar char="•"/>
            </a:pPr>
            <a:r>
              <a:rPr lang="en" sz="1300" dirty="0">
                <a:solidFill>
                  <a:schemeClr val="dk1"/>
                </a:solidFill>
              </a:rPr>
              <a:t>Age</a:t>
            </a:r>
          </a:p>
          <a:p>
            <a:pPr marL="285750" lvl="0" indent="-285750" algn="l" rtl="0">
              <a:spcBef>
                <a:spcPts val="0"/>
              </a:spcBef>
              <a:spcAft>
                <a:spcPts val="0"/>
              </a:spcAft>
              <a:buFont typeface="Arial" panose="020B0604020202020204" pitchFamily="34" charset="0"/>
              <a:buChar char="•"/>
            </a:pPr>
            <a:r>
              <a:rPr lang="en" sz="1300" dirty="0">
                <a:solidFill>
                  <a:schemeClr val="dk1"/>
                </a:solidFill>
              </a:rPr>
              <a:t>Part Removal quantity for that day</a:t>
            </a:r>
            <a:endParaRPr lang="en" sz="1300" b="1" dirty="0">
              <a:solidFill>
                <a:schemeClr val="dk1"/>
              </a:solidFill>
            </a:endParaRPr>
          </a:p>
        </p:txBody>
      </p:sp>
      <p:sp>
        <p:nvSpPr>
          <p:cNvPr id="375" name="Google Shape;375;p38"/>
          <p:cNvSpPr txBox="1"/>
          <p:nvPr/>
        </p:nvSpPr>
        <p:spPr>
          <a:xfrm>
            <a:off x="221000" y="140051"/>
            <a:ext cx="8758800" cy="443700"/>
          </a:xfrm>
          <a:prstGeom prst="rect">
            <a:avLst/>
          </a:prstGeom>
          <a:noFill/>
          <a:ln>
            <a:noFill/>
          </a:ln>
        </p:spPr>
        <p:txBody>
          <a:bodyPr spcFirstLastPara="1" wrap="square" lIns="91425" tIns="91425" rIns="91425" bIns="91425" anchor="t" anchorCtr="0">
            <a:noAutofit/>
          </a:bodyPr>
          <a:lstStyle/>
          <a:p>
            <a:pPr algn="ctr"/>
            <a:r>
              <a:rPr lang="en-IN" sz="1800" b="1" dirty="0">
                <a:solidFill>
                  <a:srgbClr val="C00000"/>
                </a:solidFill>
              </a:rPr>
              <a:t>Best Iteration : Model predicting ‘Daily Service Cost per active dispenser’ </a:t>
            </a:r>
          </a:p>
        </p:txBody>
      </p:sp>
      <p:sp>
        <p:nvSpPr>
          <p:cNvPr id="3" name="Google Shape;374;p38">
            <a:extLst>
              <a:ext uri="{FF2B5EF4-FFF2-40B4-BE49-F238E27FC236}">
                <a16:creationId xmlns:a16="http://schemas.microsoft.com/office/drawing/2014/main" id="{FA075ADC-FCCD-DE03-81CB-F709303C4178}"/>
              </a:ext>
            </a:extLst>
          </p:cNvPr>
          <p:cNvSpPr/>
          <p:nvPr/>
        </p:nvSpPr>
        <p:spPr>
          <a:xfrm>
            <a:off x="313624" y="3868069"/>
            <a:ext cx="8666176" cy="1123077"/>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l" rtl="0">
              <a:spcBef>
                <a:spcPts val="0"/>
              </a:spcBef>
              <a:spcAft>
                <a:spcPts val="0"/>
              </a:spcAft>
              <a:buNone/>
            </a:pPr>
            <a:r>
              <a:rPr lang="en" sz="1300" b="1" dirty="0">
                <a:solidFill>
                  <a:schemeClr val="dk1"/>
                </a:solidFill>
              </a:rPr>
              <a:t>Accuracy Values Observed ?</a:t>
            </a:r>
          </a:p>
          <a:p>
            <a:pPr marL="0" lvl="0" indent="0" algn="l" rtl="0">
              <a:spcBef>
                <a:spcPts val="0"/>
              </a:spcBef>
              <a:spcAft>
                <a:spcPts val="0"/>
              </a:spcAft>
              <a:buNone/>
            </a:pPr>
            <a:endParaRPr lang="en" sz="1300" b="1" dirty="0">
              <a:solidFill>
                <a:schemeClr val="dk1"/>
              </a:solidFill>
            </a:endParaRPr>
          </a:p>
          <a:p>
            <a:pPr marL="285750" lvl="0" indent="-285750" algn="l" rtl="0">
              <a:spcBef>
                <a:spcPts val="0"/>
              </a:spcBef>
              <a:spcAft>
                <a:spcPts val="0"/>
              </a:spcAft>
              <a:buFont typeface="Arial" panose="020B0604020202020204" pitchFamily="34" charset="0"/>
              <a:buChar char="•"/>
            </a:pPr>
            <a:r>
              <a:rPr lang="en" sz="1300" dirty="0">
                <a:solidFill>
                  <a:schemeClr val="dk1"/>
                </a:solidFill>
              </a:rPr>
              <a:t>S9000: 85 % </a:t>
            </a:r>
          </a:p>
          <a:p>
            <a:pPr marL="285750" lvl="0" indent="-285750" algn="l" rtl="0">
              <a:spcBef>
                <a:spcPts val="0"/>
              </a:spcBef>
              <a:spcAft>
                <a:spcPts val="0"/>
              </a:spcAft>
              <a:buFont typeface="Arial" panose="020B0604020202020204" pitchFamily="34" charset="0"/>
              <a:buChar char="•"/>
            </a:pPr>
            <a:r>
              <a:rPr lang="en" sz="1300" dirty="0">
                <a:solidFill>
                  <a:schemeClr val="dk1"/>
                </a:solidFill>
              </a:rPr>
              <a:t>S9100: 81 %</a:t>
            </a:r>
          </a:p>
        </p:txBody>
      </p:sp>
      <p:sp>
        <p:nvSpPr>
          <p:cNvPr id="5" name="Google Shape;374;p38">
            <a:extLst>
              <a:ext uri="{FF2B5EF4-FFF2-40B4-BE49-F238E27FC236}">
                <a16:creationId xmlns:a16="http://schemas.microsoft.com/office/drawing/2014/main" id="{67D92ED2-E37B-519F-D4E3-1BDD1563F94D}"/>
              </a:ext>
            </a:extLst>
          </p:cNvPr>
          <p:cNvSpPr/>
          <p:nvPr/>
        </p:nvSpPr>
        <p:spPr>
          <a:xfrm>
            <a:off x="313624" y="2298935"/>
            <a:ext cx="8666176" cy="1454902"/>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l" rtl="0">
              <a:spcBef>
                <a:spcPts val="0"/>
              </a:spcBef>
              <a:spcAft>
                <a:spcPts val="0"/>
              </a:spcAft>
              <a:buNone/>
            </a:pPr>
            <a:r>
              <a:rPr lang="en" sz="1300" b="1" dirty="0">
                <a:solidFill>
                  <a:schemeClr val="dk1"/>
                </a:solidFill>
              </a:rPr>
              <a:t>Top Predictor Variables</a:t>
            </a:r>
          </a:p>
          <a:p>
            <a:pPr marL="0" lvl="0" indent="0" algn="l" rtl="0">
              <a:spcBef>
                <a:spcPts val="0"/>
              </a:spcBef>
              <a:spcAft>
                <a:spcPts val="0"/>
              </a:spcAft>
              <a:buNone/>
            </a:pPr>
            <a:endParaRPr lang="en" sz="1300" b="1" dirty="0">
              <a:solidFill>
                <a:schemeClr val="dk1"/>
              </a:solidFill>
            </a:endParaRPr>
          </a:p>
          <a:p>
            <a:pPr marL="285750" lvl="0" indent="-285750" algn="l" rtl="0">
              <a:spcBef>
                <a:spcPts val="0"/>
              </a:spcBef>
              <a:spcAft>
                <a:spcPts val="0"/>
              </a:spcAft>
              <a:buFont typeface="Arial" panose="020B0604020202020204" pitchFamily="34" charset="0"/>
              <a:buChar char="•"/>
            </a:pPr>
            <a:r>
              <a:rPr lang="en" sz="1300" dirty="0">
                <a:solidFill>
                  <a:schemeClr val="dk1"/>
                </a:solidFill>
              </a:rPr>
              <a:t>Reboot Count</a:t>
            </a:r>
          </a:p>
          <a:p>
            <a:pPr marL="285750" lvl="0" indent="-285750" algn="l" rtl="0">
              <a:spcBef>
                <a:spcPts val="0"/>
              </a:spcBef>
              <a:spcAft>
                <a:spcPts val="0"/>
              </a:spcAft>
              <a:buFont typeface="Arial" panose="020B0604020202020204" pitchFamily="34" charset="0"/>
              <a:buChar char="•"/>
            </a:pPr>
            <a:r>
              <a:rPr lang="en-IN" sz="1300" dirty="0">
                <a:solidFill>
                  <a:schemeClr val="dk1"/>
                </a:solidFill>
              </a:rPr>
              <a:t>Parts Removal data</a:t>
            </a:r>
          </a:p>
          <a:p>
            <a:pPr marL="285750" lvl="0" indent="-285750" algn="l" rtl="0">
              <a:spcBef>
                <a:spcPts val="0"/>
              </a:spcBef>
              <a:spcAft>
                <a:spcPts val="0"/>
              </a:spcAft>
              <a:buFont typeface="Arial" panose="020B0604020202020204" pitchFamily="34" charset="0"/>
              <a:buChar char="•"/>
            </a:pPr>
            <a:r>
              <a:rPr lang="en-IN" sz="1300" dirty="0">
                <a:solidFill>
                  <a:schemeClr val="dk1"/>
                </a:solidFill>
              </a:rPr>
              <a:t>Sold-out-threshold Count</a:t>
            </a:r>
          </a:p>
          <a:p>
            <a:pPr marL="285750" lvl="0" indent="-285750" algn="l" rtl="0">
              <a:spcBef>
                <a:spcPts val="0"/>
              </a:spcBef>
              <a:spcAft>
                <a:spcPts val="0"/>
              </a:spcAft>
              <a:buFont typeface="Arial" panose="020B0604020202020204" pitchFamily="34" charset="0"/>
              <a:buChar char="•"/>
            </a:pPr>
            <a:r>
              <a:rPr lang="en-IN" sz="1300" dirty="0">
                <a:solidFill>
                  <a:schemeClr val="dk1"/>
                </a:solidFill>
              </a:rPr>
              <a:t>Total Volume</a:t>
            </a:r>
            <a:endParaRPr lang="en" sz="1300" dirty="0">
              <a:solidFill>
                <a:schemeClr val="dk1"/>
              </a:solidFill>
            </a:endParaRPr>
          </a:p>
        </p:txBody>
      </p:sp>
    </p:spTree>
    <p:extLst>
      <p:ext uri="{BB962C8B-B14F-4D97-AF65-F5344CB8AC3E}">
        <p14:creationId xmlns:p14="http://schemas.microsoft.com/office/powerpoint/2010/main" val="327484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p:nvPr/>
        </p:nvSpPr>
        <p:spPr>
          <a:xfrm>
            <a:off x="210307" y="250275"/>
            <a:ext cx="77403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Service Cost Estimation - Timeline Summary</a:t>
            </a:r>
            <a:endParaRPr sz="1800" b="1">
              <a:solidFill>
                <a:srgbClr val="CC0000"/>
              </a:solidFill>
            </a:endParaRPr>
          </a:p>
        </p:txBody>
      </p:sp>
      <p:sp>
        <p:nvSpPr>
          <p:cNvPr id="104" name="Google Shape;104;p16"/>
          <p:cNvSpPr txBox="1"/>
          <p:nvPr/>
        </p:nvSpPr>
        <p:spPr>
          <a:xfrm>
            <a:off x="211162" y="1368748"/>
            <a:ext cx="1049400" cy="7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CC0000"/>
                </a:solidFill>
              </a:rPr>
              <a:t>Output Metric and its granularity</a:t>
            </a:r>
            <a:endParaRPr sz="1100" i="1">
              <a:solidFill>
                <a:srgbClr val="CC0000"/>
              </a:solidFill>
            </a:endParaRPr>
          </a:p>
        </p:txBody>
      </p:sp>
      <p:sp>
        <p:nvSpPr>
          <p:cNvPr id="105" name="Google Shape;105;p16"/>
          <p:cNvSpPr txBox="1"/>
          <p:nvPr/>
        </p:nvSpPr>
        <p:spPr>
          <a:xfrm>
            <a:off x="211150" y="2773775"/>
            <a:ext cx="10494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CC0000"/>
                </a:solidFill>
              </a:rPr>
              <a:t>Input Data</a:t>
            </a:r>
            <a:endParaRPr sz="1100" i="1">
              <a:solidFill>
                <a:srgbClr val="CC0000"/>
              </a:solidFill>
            </a:endParaRPr>
          </a:p>
        </p:txBody>
      </p:sp>
      <p:sp>
        <p:nvSpPr>
          <p:cNvPr id="106" name="Google Shape;106;p16"/>
          <p:cNvSpPr txBox="1"/>
          <p:nvPr/>
        </p:nvSpPr>
        <p:spPr>
          <a:xfrm>
            <a:off x="1329945" y="1386093"/>
            <a:ext cx="13488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Service Cost/Dispenser</a:t>
            </a:r>
            <a:endParaRPr sz="1100" i="1">
              <a:solidFill>
                <a:schemeClr val="dk1"/>
              </a:solidFill>
            </a:endParaRPr>
          </a:p>
        </p:txBody>
      </p:sp>
      <p:sp>
        <p:nvSpPr>
          <p:cNvPr id="107" name="Google Shape;107;p16"/>
          <p:cNvSpPr txBox="1"/>
          <p:nvPr/>
        </p:nvSpPr>
        <p:spPr>
          <a:xfrm>
            <a:off x="1285825" y="2757700"/>
            <a:ext cx="10494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Static, Usage, and Maintenance</a:t>
            </a:r>
            <a:endParaRPr sz="1100" i="1">
              <a:solidFill>
                <a:schemeClr val="dk1"/>
              </a:solidFill>
            </a:endParaRPr>
          </a:p>
        </p:txBody>
      </p:sp>
      <p:sp>
        <p:nvSpPr>
          <p:cNvPr id="108" name="Google Shape;108;p16"/>
          <p:cNvSpPr txBox="1"/>
          <p:nvPr/>
        </p:nvSpPr>
        <p:spPr>
          <a:xfrm>
            <a:off x="2593275" y="1386100"/>
            <a:ext cx="11388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Service Cost/Dispenser</a:t>
            </a:r>
            <a:endParaRPr sz="1100" i="1">
              <a:solidFill>
                <a:schemeClr val="dk1"/>
              </a:solidFill>
            </a:endParaRPr>
          </a:p>
          <a:p>
            <a:pPr marL="0" lvl="0" indent="0" algn="l" rtl="0">
              <a:spcBef>
                <a:spcPts val="0"/>
              </a:spcBef>
              <a:spcAft>
                <a:spcPts val="0"/>
              </a:spcAft>
              <a:buNone/>
            </a:pPr>
            <a:br>
              <a:rPr lang="en" sz="1100" i="1">
                <a:solidFill>
                  <a:schemeClr val="dk1"/>
                </a:solidFill>
              </a:rPr>
            </a:br>
            <a:r>
              <a:rPr lang="en" sz="1000" i="1">
                <a:solidFill>
                  <a:srgbClr val="CC0000"/>
                </a:solidFill>
              </a:rPr>
              <a:t>25th percentile cost bucket</a:t>
            </a:r>
            <a:endParaRPr sz="1000" i="1">
              <a:solidFill>
                <a:srgbClr val="CC0000"/>
              </a:solidFill>
            </a:endParaRPr>
          </a:p>
        </p:txBody>
      </p:sp>
      <p:sp>
        <p:nvSpPr>
          <p:cNvPr id="109" name="Google Shape;109;p16"/>
          <p:cNvSpPr txBox="1"/>
          <p:nvPr/>
        </p:nvSpPr>
        <p:spPr>
          <a:xfrm>
            <a:off x="2593273" y="2757700"/>
            <a:ext cx="10494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Static, Usage, and Maintenance</a:t>
            </a:r>
            <a:endParaRPr sz="1100" i="1">
              <a:solidFill>
                <a:schemeClr val="dk1"/>
              </a:solidFill>
            </a:endParaRPr>
          </a:p>
        </p:txBody>
      </p:sp>
      <p:sp>
        <p:nvSpPr>
          <p:cNvPr id="110" name="Google Shape;110;p16"/>
          <p:cNvSpPr txBox="1"/>
          <p:nvPr/>
        </p:nvSpPr>
        <p:spPr>
          <a:xfrm>
            <a:off x="3811117" y="1386100"/>
            <a:ext cx="11388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Annual Service Cost/Dispenser</a:t>
            </a:r>
            <a:endParaRPr sz="1100" i="1">
              <a:solidFill>
                <a:schemeClr val="dk1"/>
              </a:solidFill>
            </a:endParaRPr>
          </a:p>
          <a:p>
            <a:pPr marL="0" lvl="0" indent="0" algn="l" rtl="0">
              <a:spcBef>
                <a:spcPts val="0"/>
              </a:spcBef>
              <a:spcAft>
                <a:spcPts val="0"/>
              </a:spcAft>
              <a:buNone/>
            </a:pPr>
            <a:br>
              <a:rPr lang="en" sz="1100" i="1">
                <a:solidFill>
                  <a:schemeClr val="dk1"/>
                </a:solidFill>
              </a:rPr>
            </a:br>
            <a:r>
              <a:rPr lang="en" sz="1000" i="1">
                <a:solidFill>
                  <a:srgbClr val="CC0000"/>
                </a:solidFill>
              </a:rPr>
              <a:t>25th percentile cost bucket</a:t>
            </a:r>
            <a:endParaRPr sz="1000" i="1">
              <a:solidFill>
                <a:srgbClr val="CC0000"/>
              </a:solidFill>
            </a:endParaRPr>
          </a:p>
        </p:txBody>
      </p:sp>
      <p:sp>
        <p:nvSpPr>
          <p:cNvPr id="111" name="Google Shape;111;p16"/>
          <p:cNvSpPr txBox="1"/>
          <p:nvPr/>
        </p:nvSpPr>
        <p:spPr>
          <a:xfrm>
            <a:off x="3811117" y="2757700"/>
            <a:ext cx="10494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Static, Usage, and Maintenance</a:t>
            </a:r>
            <a:endParaRPr sz="1100" i="1">
              <a:solidFill>
                <a:schemeClr val="dk1"/>
              </a:solidFill>
            </a:endParaRPr>
          </a:p>
        </p:txBody>
      </p:sp>
      <p:sp>
        <p:nvSpPr>
          <p:cNvPr id="112" name="Google Shape;112;p16"/>
          <p:cNvSpPr txBox="1"/>
          <p:nvPr/>
        </p:nvSpPr>
        <p:spPr>
          <a:xfrm>
            <a:off x="5095823" y="1386100"/>
            <a:ext cx="12294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Annual Service Cost/Dispenser</a:t>
            </a:r>
            <a:endParaRPr sz="1100" i="1">
              <a:solidFill>
                <a:schemeClr val="dk1"/>
              </a:solidFill>
            </a:endParaRPr>
          </a:p>
          <a:p>
            <a:pPr marL="0" lvl="0" indent="0" algn="l" rtl="0">
              <a:spcBef>
                <a:spcPts val="0"/>
              </a:spcBef>
              <a:spcAft>
                <a:spcPts val="0"/>
              </a:spcAft>
              <a:buNone/>
            </a:pPr>
            <a:br>
              <a:rPr lang="en" sz="1100" i="1">
                <a:solidFill>
                  <a:schemeClr val="dk1"/>
                </a:solidFill>
              </a:rPr>
            </a:br>
            <a:r>
              <a:rPr lang="en" sz="1000" i="1">
                <a:solidFill>
                  <a:srgbClr val="CC0000"/>
                </a:solidFill>
              </a:rPr>
              <a:t>25th percentile cost bucket</a:t>
            </a:r>
            <a:endParaRPr sz="1000" i="1">
              <a:solidFill>
                <a:srgbClr val="CC0000"/>
              </a:solidFill>
            </a:endParaRPr>
          </a:p>
        </p:txBody>
      </p:sp>
      <p:sp>
        <p:nvSpPr>
          <p:cNvPr id="113" name="Google Shape;113;p16"/>
          <p:cNvSpPr txBox="1"/>
          <p:nvPr/>
        </p:nvSpPr>
        <p:spPr>
          <a:xfrm>
            <a:off x="5095823" y="2757700"/>
            <a:ext cx="9993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Static, Usage, and Maintenance</a:t>
            </a:r>
            <a:endParaRPr sz="1100" i="1">
              <a:solidFill>
                <a:schemeClr val="dk1"/>
              </a:solidFill>
            </a:endParaRPr>
          </a:p>
          <a:p>
            <a:pPr marL="0" lvl="0" indent="0" algn="l" rtl="0">
              <a:spcBef>
                <a:spcPts val="0"/>
              </a:spcBef>
              <a:spcAft>
                <a:spcPts val="0"/>
              </a:spcAft>
              <a:buNone/>
            </a:pPr>
            <a:r>
              <a:rPr lang="en" sz="1100" i="1">
                <a:solidFill>
                  <a:schemeClr val="dk1"/>
                </a:solidFill>
              </a:rPr>
              <a:t>+</a:t>
            </a:r>
            <a:endParaRPr sz="1100" i="1">
              <a:solidFill>
                <a:schemeClr val="dk1"/>
              </a:solidFill>
            </a:endParaRPr>
          </a:p>
          <a:p>
            <a:pPr marL="0" lvl="0" indent="0" algn="l" rtl="0">
              <a:spcBef>
                <a:spcPts val="0"/>
              </a:spcBef>
              <a:spcAft>
                <a:spcPts val="0"/>
              </a:spcAft>
              <a:buNone/>
            </a:pPr>
            <a:r>
              <a:rPr lang="en" sz="1100" i="1">
                <a:solidFill>
                  <a:schemeClr val="dk1"/>
                </a:solidFill>
              </a:rPr>
              <a:t>Trouble Add</a:t>
            </a:r>
            <a:endParaRPr sz="1100" i="1">
              <a:solidFill>
                <a:schemeClr val="dk1"/>
              </a:solidFill>
            </a:endParaRPr>
          </a:p>
        </p:txBody>
      </p:sp>
      <p:sp>
        <p:nvSpPr>
          <p:cNvPr id="114" name="Google Shape;114;p16"/>
          <p:cNvSpPr txBox="1"/>
          <p:nvPr/>
        </p:nvSpPr>
        <p:spPr>
          <a:xfrm>
            <a:off x="6347103" y="1386100"/>
            <a:ext cx="12294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Service Cost/Dispenser</a:t>
            </a:r>
            <a:endParaRPr sz="1100" i="1">
              <a:solidFill>
                <a:schemeClr val="dk1"/>
              </a:solidFill>
            </a:endParaRPr>
          </a:p>
          <a:p>
            <a:pPr marL="0" lvl="0" indent="0" algn="l" rtl="0">
              <a:spcBef>
                <a:spcPts val="0"/>
              </a:spcBef>
              <a:spcAft>
                <a:spcPts val="0"/>
              </a:spcAft>
              <a:buNone/>
            </a:pPr>
            <a:br>
              <a:rPr lang="en" sz="1100" i="1">
                <a:solidFill>
                  <a:schemeClr val="dk1"/>
                </a:solidFill>
              </a:rPr>
            </a:br>
            <a:r>
              <a:rPr lang="en" sz="1000" i="1">
                <a:solidFill>
                  <a:srgbClr val="CC0000"/>
                </a:solidFill>
              </a:rPr>
              <a:t>30th percentile cost bucket</a:t>
            </a:r>
            <a:endParaRPr sz="1000" i="1">
              <a:solidFill>
                <a:srgbClr val="CC0000"/>
              </a:solidFill>
            </a:endParaRPr>
          </a:p>
        </p:txBody>
      </p:sp>
      <p:sp>
        <p:nvSpPr>
          <p:cNvPr id="115" name="Google Shape;115;p16"/>
          <p:cNvSpPr txBox="1"/>
          <p:nvPr/>
        </p:nvSpPr>
        <p:spPr>
          <a:xfrm>
            <a:off x="6347103" y="2757700"/>
            <a:ext cx="9993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Static, Usage, and Maintenance</a:t>
            </a:r>
            <a:endParaRPr sz="1100" i="1">
              <a:solidFill>
                <a:schemeClr val="dk1"/>
              </a:solidFill>
            </a:endParaRPr>
          </a:p>
          <a:p>
            <a:pPr marL="0" lvl="0" indent="0" algn="l" rtl="0">
              <a:spcBef>
                <a:spcPts val="0"/>
              </a:spcBef>
              <a:spcAft>
                <a:spcPts val="0"/>
              </a:spcAft>
              <a:buNone/>
            </a:pPr>
            <a:r>
              <a:rPr lang="en" sz="1100" i="1">
                <a:solidFill>
                  <a:schemeClr val="dk1"/>
                </a:solidFill>
              </a:rPr>
              <a:t>+</a:t>
            </a:r>
            <a:endParaRPr sz="1100" i="1">
              <a:solidFill>
                <a:schemeClr val="dk1"/>
              </a:solidFill>
            </a:endParaRPr>
          </a:p>
          <a:p>
            <a:pPr marL="0" lvl="0" indent="0" algn="l" rtl="0">
              <a:spcBef>
                <a:spcPts val="0"/>
              </a:spcBef>
              <a:spcAft>
                <a:spcPts val="0"/>
              </a:spcAft>
              <a:buNone/>
            </a:pPr>
            <a:r>
              <a:rPr lang="en" sz="1100" i="1">
                <a:solidFill>
                  <a:schemeClr val="dk1"/>
                </a:solidFill>
              </a:rPr>
              <a:t>Sensor Data</a:t>
            </a:r>
            <a:endParaRPr sz="1100" i="1">
              <a:solidFill>
                <a:schemeClr val="dk1"/>
              </a:solidFill>
            </a:endParaRPr>
          </a:p>
        </p:txBody>
      </p:sp>
      <p:sp>
        <p:nvSpPr>
          <p:cNvPr id="116" name="Google Shape;116;p16"/>
          <p:cNvSpPr txBox="1"/>
          <p:nvPr/>
        </p:nvSpPr>
        <p:spPr>
          <a:xfrm>
            <a:off x="7621117" y="1386100"/>
            <a:ext cx="12294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Service Cost/Dispenser</a:t>
            </a:r>
            <a:endParaRPr sz="1100" i="1">
              <a:solidFill>
                <a:schemeClr val="dk1"/>
              </a:solidFill>
            </a:endParaRPr>
          </a:p>
          <a:p>
            <a:pPr marL="0" lvl="0" indent="0" algn="l" rtl="0">
              <a:spcBef>
                <a:spcPts val="0"/>
              </a:spcBef>
              <a:spcAft>
                <a:spcPts val="0"/>
              </a:spcAft>
              <a:buNone/>
            </a:pPr>
            <a:br>
              <a:rPr lang="en" sz="1100" i="1">
                <a:solidFill>
                  <a:schemeClr val="dk1"/>
                </a:solidFill>
              </a:rPr>
            </a:br>
            <a:r>
              <a:rPr lang="en" sz="1000" i="1">
                <a:solidFill>
                  <a:srgbClr val="CC0000"/>
                </a:solidFill>
              </a:rPr>
              <a:t>30th percentile cost bucket</a:t>
            </a:r>
            <a:endParaRPr sz="1000" i="1">
              <a:solidFill>
                <a:srgbClr val="CC0000"/>
              </a:solidFill>
            </a:endParaRPr>
          </a:p>
        </p:txBody>
      </p:sp>
      <p:sp>
        <p:nvSpPr>
          <p:cNvPr id="117" name="Google Shape;117;p16"/>
          <p:cNvSpPr txBox="1"/>
          <p:nvPr/>
        </p:nvSpPr>
        <p:spPr>
          <a:xfrm>
            <a:off x="7621117" y="2757700"/>
            <a:ext cx="9993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Static, Usage, and Maintenance</a:t>
            </a:r>
            <a:endParaRPr sz="1100" i="1">
              <a:solidFill>
                <a:schemeClr val="dk1"/>
              </a:solidFill>
            </a:endParaRPr>
          </a:p>
          <a:p>
            <a:pPr marL="0" lvl="0" indent="0" algn="l" rtl="0">
              <a:spcBef>
                <a:spcPts val="0"/>
              </a:spcBef>
              <a:spcAft>
                <a:spcPts val="0"/>
              </a:spcAft>
              <a:buNone/>
            </a:pPr>
            <a:r>
              <a:rPr lang="en" sz="1100" i="1">
                <a:solidFill>
                  <a:schemeClr val="dk1"/>
                </a:solidFill>
              </a:rPr>
              <a:t>+</a:t>
            </a:r>
            <a:endParaRPr sz="1100" i="1">
              <a:solidFill>
                <a:schemeClr val="dk1"/>
              </a:solidFill>
            </a:endParaRPr>
          </a:p>
          <a:p>
            <a:pPr marL="0" lvl="0" indent="0" algn="l" rtl="0">
              <a:spcBef>
                <a:spcPts val="0"/>
              </a:spcBef>
              <a:spcAft>
                <a:spcPts val="0"/>
              </a:spcAft>
              <a:buNone/>
            </a:pPr>
            <a:r>
              <a:rPr lang="en" sz="1100" i="1">
                <a:solidFill>
                  <a:schemeClr val="dk1"/>
                </a:solidFill>
              </a:rPr>
              <a:t>Sensor Data</a:t>
            </a:r>
            <a:endParaRPr sz="1100" i="1">
              <a:solidFill>
                <a:schemeClr val="dk1"/>
              </a:solidFill>
            </a:endParaRPr>
          </a:p>
          <a:p>
            <a:pPr marL="0" lvl="0" indent="0" algn="l" rtl="0">
              <a:spcBef>
                <a:spcPts val="0"/>
              </a:spcBef>
              <a:spcAft>
                <a:spcPts val="0"/>
              </a:spcAft>
              <a:buNone/>
            </a:pPr>
            <a:r>
              <a:rPr lang="en" sz="1100" i="1">
                <a:solidFill>
                  <a:schemeClr val="dk1"/>
                </a:solidFill>
              </a:rPr>
              <a:t>+</a:t>
            </a:r>
            <a:endParaRPr sz="1100" i="1">
              <a:solidFill>
                <a:schemeClr val="dk1"/>
              </a:solidFill>
            </a:endParaRPr>
          </a:p>
          <a:p>
            <a:pPr marL="0" lvl="0" indent="0" algn="l" rtl="0">
              <a:spcBef>
                <a:spcPts val="0"/>
              </a:spcBef>
              <a:spcAft>
                <a:spcPts val="0"/>
              </a:spcAft>
              <a:buNone/>
            </a:pPr>
            <a:r>
              <a:rPr lang="en" sz="1100" i="1">
                <a:solidFill>
                  <a:schemeClr val="dk1"/>
                </a:solidFill>
              </a:rPr>
              <a:t>Hours Spent (Output Metric)</a:t>
            </a:r>
            <a:endParaRPr sz="1100" i="1">
              <a:solidFill>
                <a:schemeClr val="dk1"/>
              </a:solidFill>
            </a:endParaRPr>
          </a:p>
        </p:txBody>
      </p:sp>
      <p:cxnSp>
        <p:nvCxnSpPr>
          <p:cNvPr id="118" name="Google Shape;118;p16"/>
          <p:cNvCxnSpPr/>
          <p:nvPr/>
        </p:nvCxnSpPr>
        <p:spPr>
          <a:xfrm>
            <a:off x="1391475" y="2545025"/>
            <a:ext cx="7772700" cy="0"/>
          </a:xfrm>
          <a:prstGeom prst="straightConnector1">
            <a:avLst/>
          </a:prstGeom>
          <a:noFill/>
          <a:ln w="19050" cap="flat" cmpd="sng">
            <a:solidFill>
              <a:srgbClr val="000000"/>
            </a:solidFill>
            <a:prstDash val="solid"/>
            <a:round/>
            <a:headEnd type="none" w="med" len="med"/>
            <a:tailEnd type="none" w="med" len="med"/>
          </a:ln>
        </p:spPr>
      </p:cxnSp>
      <p:sp>
        <p:nvSpPr>
          <p:cNvPr id="119" name="Google Shape;119;p16"/>
          <p:cNvSpPr/>
          <p:nvPr/>
        </p:nvSpPr>
        <p:spPr>
          <a:xfrm>
            <a:off x="1825882" y="2502243"/>
            <a:ext cx="85500" cy="80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nvSpPr>
        <p:spPr>
          <a:xfrm>
            <a:off x="3121282" y="2502243"/>
            <a:ext cx="85500" cy="80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nvSpPr>
        <p:spPr>
          <a:xfrm>
            <a:off x="4340482" y="2502243"/>
            <a:ext cx="85500" cy="80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16"/>
          <p:cNvSpPr/>
          <p:nvPr/>
        </p:nvSpPr>
        <p:spPr>
          <a:xfrm>
            <a:off x="5559682" y="2502243"/>
            <a:ext cx="85500" cy="80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 name="Google Shape;123;p16"/>
          <p:cNvSpPr/>
          <p:nvPr/>
        </p:nvSpPr>
        <p:spPr>
          <a:xfrm>
            <a:off x="6855082" y="2502243"/>
            <a:ext cx="85500" cy="80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4" name="Google Shape;124;p16"/>
          <p:cNvCxnSpPr/>
          <p:nvPr/>
        </p:nvCxnSpPr>
        <p:spPr>
          <a:xfrm>
            <a:off x="2547707" y="1432900"/>
            <a:ext cx="0" cy="2331300"/>
          </a:xfrm>
          <a:prstGeom prst="straightConnector1">
            <a:avLst/>
          </a:prstGeom>
          <a:noFill/>
          <a:ln w="9525" cap="flat" cmpd="sng">
            <a:solidFill>
              <a:schemeClr val="dk2"/>
            </a:solidFill>
            <a:prstDash val="dot"/>
            <a:round/>
            <a:headEnd type="none" w="med" len="med"/>
            <a:tailEnd type="none" w="med" len="med"/>
          </a:ln>
        </p:spPr>
      </p:cxnSp>
      <p:cxnSp>
        <p:nvCxnSpPr>
          <p:cNvPr id="125" name="Google Shape;125;p16"/>
          <p:cNvCxnSpPr/>
          <p:nvPr/>
        </p:nvCxnSpPr>
        <p:spPr>
          <a:xfrm>
            <a:off x="3765560" y="1432900"/>
            <a:ext cx="0" cy="2331300"/>
          </a:xfrm>
          <a:prstGeom prst="straightConnector1">
            <a:avLst/>
          </a:prstGeom>
          <a:noFill/>
          <a:ln w="9525" cap="flat" cmpd="sng">
            <a:solidFill>
              <a:schemeClr val="dk2"/>
            </a:solidFill>
            <a:prstDash val="dot"/>
            <a:round/>
            <a:headEnd type="none" w="med" len="med"/>
            <a:tailEnd type="none" w="med" len="med"/>
          </a:ln>
        </p:spPr>
      </p:cxnSp>
      <p:cxnSp>
        <p:nvCxnSpPr>
          <p:cNvPr id="126" name="Google Shape;126;p16"/>
          <p:cNvCxnSpPr/>
          <p:nvPr/>
        </p:nvCxnSpPr>
        <p:spPr>
          <a:xfrm>
            <a:off x="5039573" y="1432900"/>
            <a:ext cx="0" cy="2331300"/>
          </a:xfrm>
          <a:prstGeom prst="straightConnector1">
            <a:avLst/>
          </a:prstGeom>
          <a:noFill/>
          <a:ln w="9525" cap="flat" cmpd="sng">
            <a:solidFill>
              <a:schemeClr val="dk2"/>
            </a:solidFill>
            <a:prstDash val="dot"/>
            <a:round/>
            <a:headEnd type="none" w="med" len="med"/>
            <a:tailEnd type="none" w="med" len="med"/>
          </a:ln>
        </p:spPr>
      </p:cxnSp>
      <p:cxnSp>
        <p:nvCxnSpPr>
          <p:cNvPr id="127" name="Google Shape;127;p16"/>
          <p:cNvCxnSpPr/>
          <p:nvPr/>
        </p:nvCxnSpPr>
        <p:spPr>
          <a:xfrm>
            <a:off x="6290853" y="1432900"/>
            <a:ext cx="0" cy="2331300"/>
          </a:xfrm>
          <a:prstGeom prst="straightConnector1">
            <a:avLst/>
          </a:prstGeom>
          <a:noFill/>
          <a:ln w="9525" cap="flat" cmpd="sng">
            <a:solidFill>
              <a:schemeClr val="dk2"/>
            </a:solidFill>
            <a:prstDash val="dot"/>
            <a:round/>
            <a:headEnd type="none" w="med" len="med"/>
            <a:tailEnd type="none" w="med" len="med"/>
          </a:ln>
        </p:spPr>
      </p:cxnSp>
      <p:cxnSp>
        <p:nvCxnSpPr>
          <p:cNvPr id="128" name="Google Shape;128;p16"/>
          <p:cNvCxnSpPr/>
          <p:nvPr/>
        </p:nvCxnSpPr>
        <p:spPr>
          <a:xfrm>
            <a:off x="7555520" y="1432900"/>
            <a:ext cx="0" cy="2331300"/>
          </a:xfrm>
          <a:prstGeom prst="straightConnector1">
            <a:avLst/>
          </a:prstGeom>
          <a:noFill/>
          <a:ln w="9525" cap="flat" cmpd="sng">
            <a:solidFill>
              <a:schemeClr val="dk2"/>
            </a:solidFill>
            <a:prstDash val="dot"/>
            <a:round/>
            <a:headEnd type="none" w="med" len="med"/>
            <a:tailEnd type="none" w="med" len="med"/>
          </a:ln>
        </p:spPr>
      </p:cxnSp>
      <p:sp>
        <p:nvSpPr>
          <p:cNvPr id="129" name="Google Shape;129;p16"/>
          <p:cNvSpPr/>
          <p:nvPr/>
        </p:nvSpPr>
        <p:spPr>
          <a:xfrm>
            <a:off x="8074282" y="2502243"/>
            <a:ext cx="85500" cy="80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p:nvPr/>
        </p:nvSpPr>
        <p:spPr>
          <a:xfrm>
            <a:off x="210307" y="250275"/>
            <a:ext cx="77403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Service Cost Estimation - Timeline Summary</a:t>
            </a:r>
            <a:endParaRPr sz="1800" b="1">
              <a:solidFill>
                <a:srgbClr val="CC0000"/>
              </a:solidFill>
            </a:endParaRPr>
          </a:p>
        </p:txBody>
      </p:sp>
      <p:sp>
        <p:nvSpPr>
          <p:cNvPr id="135" name="Google Shape;135;p17"/>
          <p:cNvSpPr txBox="1"/>
          <p:nvPr/>
        </p:nvSpPr>
        <p:spPr>
          <a:xfrm>
            <a:off x="211162" y="1368748"/>
            <a:ext cx="1049400" cy="7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CC0000"/>
                </a:solidFill>
              </a:rPr>
              <a:t>Output Metric and its granularity</a:t>
            </a:r>
            <a:endParaRPr sz="1100" i="1">
              <a:solidFill>
                <a:srgbClr val="CC0000"/>
              </a:solidFill>
            </a:endParaRPr>
          </a:p>
        </p:txBody>
      </p:sp>
      <p:sp>
        <p:nvSpPr>
          <p:cNvPr id="136" name="Google Shape;136;p17"/>
          <p:cNvSpPr txBox="1"/>
          <p:nvPr/>
        </p:nvSpPr>
        <p:spPr>
          <a:xfrm>
            <a:off x="211150" y="2773775"/>
            <a:ext cx="10494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CC0000"/>
                </a:solidFill>
              </a:rPr>
              <a:t>Input Data</a:t>
            </a:r>
            <a:endParaRPr sz="1100" i="1">
              <a:solidFill>
                <a:srgbClr val="CC0000"/>
              </a:solidFill>
            </a:endParaRPr>
          </a:p>
        </p:txBody>
      </p:sp>
      <p:cxnSp>
        <p:nvCxnSpPr>
          <p:cNvPr id="137" name="Google Shape;137;p17"/>
          <p:cNvCxnSpPr/>
          <p:nvPr/>
        </p:nvCxnSpPr>
        <p:spPr>
          <a:xfrm>
            <a:off x="9182" y="2545025"/>
            <a:ext cx="7772700" cy="0"/>
          </a:xfrm>
          <a:prstGeom prst="straightConnector1">
            <a:avLst/>
          </a:prstGeom>
          <a:noFill/>
          <a:ln w="19050" cap="flat" cmpd="sng">
            <a:solidFill>
              <a:srgbClr val="000000"/>
            </a:solidFill>
            <a:prstDash val="solid"/>
            <a:round/>
            <a:headEnd type="none" w="med" len="med"/>
            <a:tailEnd type="none" w="med" len="med"/>
          </a:ln>
        </p:spPr>
      </p:cxnSp>
      <p:sp>
        <p:nvSpPr>
          <p:cNvPr id="138" name="Google Shape;138;p17"/>
          <p:cNvSpPr txBox="1"/>
          <p:nvPr/>
        </p:nvSpPr>
        <p:spPr>
          <a:xfrm>
            <a:off x="1329945" y="1386093"/>
            <a:ext cx="13488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Hours Spent/Service</a:t>
            </a:r>
            <a:endParaRPr sz="1100" i="1">
              <a:solidFill>
                <a:schemeClr val="dk1"/>
              </a:solidFill>
            </a:endParaRPr>
          </a:p>
        </p:txBody>
      </p:sp>
      <p:sp>
        <p:nvSpPr>
          <p:cNvPr id="139" name="Google Shape;139;p17"/>
          <p:cNvSpPr txBox="1"/>
          <p:nvPr/>
        </p:nvSpPr>
        <p:spPr>
          <a:xfrm>
            <a:off x="1285825" y="2757700"/>
            <a:ext cx="10494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Static, Usage, and Maintenance</a:t>
            </a:r>
            <a:endParaRPr sz="1100" i="1">
              <a:solidFill>
                <a:schemeClr val="dk1"/>
              </a:solidFill>
            </a:endParaRPr>
          </a:p>
          <a:p>
            <a:pPr marL="0" lvl="0" indent="0" algn="l" rtl="0">
              <a:spcBef>
                <a:spcPts val="0"/>
              </a:spcBef>
              <a:spcAft>
                <a:spcPts val="0"/>
              </a:spcAft>
              <a:buNone/>
            </a:pPr>
            <a:r>
              <a:rPr lang="en" sz="1100" i="1">
                <a:solidFill>
                  <a:schemeClr val="dk1"/>
                </a:solidFill>
              </a:rPr>
              <a:t>+</a:t>
            </a:r>
            <a:endParaRPr sz="1100" i="1">
              <a:solidFill>
                <a:schemeClr val="dk1"/>
              </a:solidFill>
            </a:endParaRPr>
          </a:p>
          <a:p>
            <a:pPr marL="0" lvl="0" indent="0" algn="l" rtl="0">
              <a:spcBef>
                <a:spcPts val="0"/>
              </a:spcBef>
              <a:spcAft>
                <a:spcPts val="0"/>
              </a:spcAft>
              <a:buNone/>
            </a:pPr>
            <a:r>
              <a:rPr lang="en" sz="1100" i="1">
                <a:solidFill>
                  <a:schemeClr val="dk1"/>
                </a:solidFill>
              </a:rPr>
              <a:t>Sensor Data</a:t>
            </a:r>
            <a:endParaRPr sz="1100" i="1">
              <a:solidFill>
                <a:schemeClr val="dk1"/>
              </a:solidFill>
            </a:endParaRPr>
          </a:p>
          <a:p>
            <a:pPr marL="0" lvl="0" indent="0" algn="l" rtl="0">
              <a:spcBef>
                <a:spcPts val="0"/>
              </a:spcBef>
              <a:spcAft>
                <a:spcPts val="0"/>
              </a:spcAft>
              <a:buNone/>
            </a:pPr>
            <a:r>
              <a:rPr lang="en" sz="1100" i="1">
                <a:solidFill>
                  <a:schemeClr val="dk1"/>
                </a:solidFill>
              </a:rPr>
              <a:t>+</a:t>
            </a:r>
            <a:endParaRPr sz="1100" i="1">
              <a:solidFill>
                <a:schemeClr val="dk1"/>
              </a:solidFill>
            </a:endParaRPr>
          </a:p>
          <a:p>
            <a:pPr marL="0" lvl="0" indent="0" algn="l" rtl="0">
              <a:spcBef>
                <a:spcPts val="0"/>
              </a:spcBef>
              <a:spcAft>
                <a:spcPts val="0"/>
              </a:spcAft>
              <a:buNone/>
            </a:pPr>
            <a:r>
              <a:rPr lang="en" sz="1100" i="1">
                <a:solidFill>
                  <a:schemeClr val="dk1"/>
                </a:solidFill>
              </a:rPr>
              <a:t>Service Reason</a:t>
            </a:r>
            <a:endParaRPr sz="1100" i="1">
              <a:solidFill>
                <a:schemeClr val="dk1"/>
              </a:solidFill>
            </a:endParaRPr>
          </a:p>
          <a:p>
            <a:pPr marL="0" lvl="0" indent="0" algn="l" rtl="0">
              <a:spcBef>
                <a:spcPts val="0"/>
              </a:spcBef>
              <a:spcAft>
                <a:spcPts val="0"/>
              </a:spcAft>
              <a:buNone/>
            </a:pPr>
            <a:endParaRPr sz="1100" i="1">
              <a:solidFill>
                <a:schemeClr val="dk1"/>
              </a:solidFill>
            </a:endParaRPr>
          </a:p>
        </p:txBody>
      </p:sp>
      <p:sp>
        <p:nvSpPr>
          <p:cNvPr id="140" name="Google Shape;140;p17"/>
          <p:cNvSpPr/>
          <p:nvPr/>
        </p:nvSpPr>
        <p:spPr>
          <a:xfrm>
            <a:off x="1825882" y="2502243"/>
            <a:ext cx="85500" cy="80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 name="Google Shape;141;p17"/>
          <p:cNvSpPr txBox="1"/>
          <p:nvPr/>
        </p:nvSpPr>
        <p:spPr>
          <a:xfrm>
            <a:off x="2593275" y="1386100"/>
            <a:ext cx="11388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Service Reason</a:t>
            </a:r>
            <a:endParaRPr sz="1000" i="1">
              <a:solidFill>
                <a:srgbClr val="CC0000"/>
              </a:solidFill>
            </a:endParaRPr>
          </a:p>
        </p:txBody>
      </p:sp>
      <p:sp>
        <p:nvSpPr>
          <p:cNvPr id="142" name="Google Shape;142;p17"/>
          <p:cNvSpPr txBox="1"/>
          <p:nvPr/>
        </p:nvSpPr>
        <p:spPr>
          <a:xfrm>
            <a:off x="2593273" y="2757700"/>
            <a:ext cx="10494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Static, Usage, and Maintenance</a:t>
            </a:r>
            <a:endParaRPr sz="1100" i="1">
              <a:solidFill>
                <a:schemeClr val="dk1"/>
              </a:solidFill>
            </a:endParaRPr>
          </a:p>
          <a:p>
            <a:pPr marL="0" lvl="0" indent="0" algn="l" rtl="0">
              <a:spcBef>
                <a:spcPts val="0"/>
              </a:spcBef>
              <a:spcAft>
                <a:spcPts val="0"/>
              </a:spcAft>
              <a:buClr>
                <a:schemeClr val="dk1"/>
              </a:buClr>
              <a:buSzPts val="1100"/>
              <a:buFont typeface="Arial"/>
              <a:buNone/>
            </a:pPr>
            <a:r>
              <a:rPr lang="en" sz="1100" i="1">
                <a:solidFill>
                  <a:schemeClr val="dk1"/>
                </a:solidFill>
              </a:rPr>
              <a:t>+</a:t>
            </a:r>
            <a:endParaRPr sz="1100" i="1">
              <a:solidFill>
                <a:schemeClr val="dk1"/>
              </a:solidFill>
            </a:endParaRPr>
          </a:p>
          <a:p>
            <a:pPr marL="0" lvl="0" indent="0" algn="l" rtl="0">
              <a:spcBef>
                <a:spcPts val="0"/>
              </a:spcBef>
              <a:spcAft>
                <a:spcPts val="0"/>
              </a:spcAft>
              <a:buClr>
                <a:schemeClr val="dk1"/>
              </a:buClr>
              <a:buSzPts val="1100"/>
              <a:buFont typeface="Arial"/>
              <a:buNone/>
            </a:pPr>
            <a:r>
              <a:rPr lang="en" sz="1100" i="1">
                <a:solidFill>
                  <a:schemeClr val="dk1"/>
                </a:solidFill>
              </a:rPr>
              <a:t>Sensor Data</a:t>
            </a:r>
            <a:endParaRPr sz="1100" i="1">
              <a:solidFill>
                <a:schemeClr val="dk1"/>
              </a:solidFill>
            </a:endParaRPr>
          </a:p>
          <a:p>
            <a:pPr marL="0" lvl="0" indent="0" algn="l" rtl="0">
              <a:spcBef>
                <a:spcPts val="0"/>
              </a:spcBef>
              <a:spcAft>
                <a:spcPts val="0"/>
              </a:spcAft>
              <a:buNone/>
            </a:pPr>
            <a:endParaRPr sz="1100" i="1">
              <a:solidFill>
                <a:schemeClr val="dk1"/>
              </a:solidFill>
            </a:endParaRPr>
          </a:p>
        </p:txBody>
      </p:sp>
      <p:sp>
        <p:nvSpPr>
          <p:cNvPr id="143" name="Google Shape;143;p17"/>
          <p:cNvSpPr/>
          <p:nvPr/>
        </p:nvSpPr>
        <p:spPr>
          <a:xfrm>
            <a:off x="3121282" y="2502243"/>
            <a:ext cx="85500" cy="80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44" name="Google Shape;144;p17"/>
          <p:cNvCxnSpPr/>
          <p:nvPr/>
        </p:nvCxnSpPr>
        <p:spPr>
          <a:xfrm>
            <a:off x="2547707" y="1432900"/>
            <a:ext cx="0" cy="2331300"/>
          </a:xfrm>
          <a:prstGeom prst="straightConnector1">
            <a:avLst/>
          </a:prstGeom>
          <a:noFill/>
          <a:ln w="9525" cap="flat" cmpd="sng">
            <a:solidFill>
              <a:schemeClr val="dk2"/>
            </a:solidFill>
            <a:prstDash val="dot"/>
            <a:round/>
            <a:headEnd type="none" w="med" len="med"/>
            <a:tailEnd type="none" w="med" len="med"/>
          </a:ln>
        </p:spPr>
      </p:cxnSp>
      <p:sp>
        <p:nvSpPr>
          <p:cNvPr id="145" name="Google Shape;145;p17"/>
          <p:cNvSpPr txBox="1"/>
          <p:nvPr/>
        </p:nvSpPr>
        <p:spPr>
          <a:xfrm>
            <a:off x="3812475" y="1386100"/>
            <a:ext cx="11388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Daily Service Cost per active dispenser</a:t>
            </a:r>
            <a:endParaRPr sz="1000" i="1">
              <a:solidFill>
                <a:srgbClr val="CC0000"/>
              </a:solidFill>
            </a:endParaRPr>
          </a:p>
        </p:txBody>
      </p:sp>
      <p:sp>
        <p:nvSpPr>
          <p:cNvPr id="146" name="Google Shape;146;p17"/>
          <p:cNvSpPr txBox="1"/>
          <p:nvPr/>
        </p:nvSpPr>
        <p:spPr>
          <a:xfrm>
            <a:off x="3812473" y="2757700"/>
            <a:ext cx="10494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Static, Usage, and Maintenance</a:t>
            </a:r>
            <a:endParaRPr sz="1100" i="1">
              <a:solidFill>
                <a:schemeClr val="dk1"/>
              </a:solidFill>
            </a:endParaRPr>
          </a:p>
          <a:p>
            <a:pPr marL="0" lvl="0" indent="0" algn="l" rtl="0">
              <a:spcBef>
                <a:spcPts val="0"/>
              </a:spcBef>
              <a:spcAft>
                <a:spcPts val="0"/>
              </a:spcAft>
              <a:buNone/>
            </a:pPr>
            <a:r>
              <a:rPr lang="en" sz="1100" i="1">
                <a:solidFill>
                  <a:schemeClr val="dk1"/>
                </a:solidFill>
              </a:rPr>
              <a:t>+</a:t>
            </a:r>
            <a:endParaRPr sz="1100" i="1">
              <a:solidFill>
                <a:schemeClr val="dk1"/>
              </a:solidFill>
            </a:endParaRPr>
          </a:p>
          <a:p>
            <a:pPr marL="0" lvl="0" indent="0" algn="l" rtl="0">
              <a:spcBef>
                <a:spcPts val="0"/>
              </a:spcBef>
              <a:spcAft>
                <a:spcPts val="0"/>
              </a:spcAft>
              <a:buNone/>
            </a:pPr>
            <a:r>
              <a:rPr lang="en" sz="1100" i="1">
                <a:solidFill>
                  <a:schemeClr val="dk1"/>
                </a:solidFill>
              </a:rPr>
              <a:t>Sensor Data</a:t>
            </a:r>
            <a:endParaRPr sz="1100" i="1">
              <a:solidFill>
                <a:schemeClr val="dk1"/>
              </a:solidFill>
            </a:endParaRPr>
          </a:p>
          <a:p>
            <a:pPr marL="0" lvl="0" indent="0" algn="l" rtl="0">
              <a:spcBef>
                <a:spcPts val="0"/>
              </a:spcBef>
              <a:spcAft>
                <a:spcPts val="0"/>
              </a:spcAft>
              <a:buNone/>
            </a:pPr>
            <a:endParaRPr sz="1100" i="1">
              <a:solidFill>
                <a:schemeClr val="dk1"/>
              </a:solidFill>
            </a:endParaRPr>
          </a:p>
        </p:txBody>
      </p:sp>
      <p:cxnSp>
        <p:nvCxnSpPr>
          <p:cNvPr id="147" name="Google Shape;147;p17"/>
          <p:cNvCxnSpPr/>
          <p:nvPr/>
        </p:nvCxnSpPr>
        <p:spPr>
          <a:xfrm>
            <a:off x="3766907" y="1432900"/>
            <a:ext cx="0" cy="2331300"/>
          </a:xfrm>
          <a:prstGeom prst="straightConnector1">
            <a:avLst/>
          </a:prstGeom>
          <a:noFill/>
          <a:ln w="9525" cap="flat" cmpd="sng">
            <a:solidFill>
              <a:schemeClr val="dk2"/>
            </a:solidFill>
            <a:prstDash val="dot"/>
            <a:round/>
            <a:headEnd type="none" w="med" len="med"/>
            <a:tailEnd type="none" w="med" len="med"/>
          </a:ln>
        </p:spPr>
      </p:cxnSp>
      <p:sp>
        <p:nvSpPr>
          <p:cNvPr id="148" name="Google Shape;148;p17"/>
          <p:cNvSpPr txBox="1"/>
          <p:nvPr/>
        </p:nvSpPr>
        <p:spPr>
          <a:xfrm>
            <a:off x="5107875" y="1386100"/>
            <a:ext cx="11388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Daily Service Cost per active dispenser</a:t>
            </a:r>
            <a:endParaRPr sz="1000" i="1">
              <a:solidFill>
                <a:srgbClr val="CC0000"/>
              </a:solidFill>
            </a:endParaRPr>
          </a:p>
        </p:txBody>
      </p:sp>
      <p:sp>
        <p:nvSpPr>
          <p:cNvPr id="149" name="Google Shape;149;p17"/>
          <p:cNvSpPr txBox="1"/>
          <p:nvPr/>
        </p:nvSpPr>
        <p:spPr>
          <a:xfrm>
            <a:off x="5107873" y="2757700"/>
            <a:ext cx="10494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rPr>
              <a:t>Static, Usage, and Maintenance</a:t>
            </a:r>
            <a:endParaRPr sz="1100" i="1">
              <a:solidFill>
                <a:schemeClr val="dk1"/>
              </a:solidFill>
            </a:endParaRPr>
          </a:p>
          <a:p>
            <a:pPr marL="0" lvl="0" indent="0" algn="l" rtl="0">
              <a:spcBef>
                <a:spcPts val="0"/>
              </a:spcBef>
              <a:spcAft>
                <a:spcPts val="0"/>
              </a:spcAft>
              <a:buNone/>
            </a:pPr>
            <a:r>
              <a:rPr lang="en" sz="1100" i="1">
                <a:solidFill>
                  <a:schemeClr val="dk1"/>
                </a:solidFill>
              </a:rPr>
              <a:t>+</a:t>
            </a:r>
            <a:endParaRPr sz="1100" i="1">
              <a:solidFill>
                <a:schemeClr val="dk1"/>
              </a:solidFill>
            </a:endParaRPr>
          </a:p>
          <a:p>
            <a:pPr marL="0" lvl="0" indent="0" algn="l" rtl="0">
              <a:spcBef>
                <a:spcPts val="0"/>
              </a:spcBef>
              <a:spcAft>
                <a:spcPts val="0"/>
              </a:spcAft>
              <a:buNone/>
            </a:pPr>
            <a:r>
              <a:rPr lang="en" sz="1100" i="1">
                <a:solidFill>
                  <a:schemeClr val="dk1"/>
                </a:solidFill>
              </a:rPr>
              <a:t>Sensor Data</a:t>
            </a:r>
            <a:endParaRPr sz="1100" i="1">
              <a:solidFill>
                <a:schemeClr val="dk1"/>
              </a:solidFill>
            </a:endParaRPr>
          </a:p>
          <a:p>
            <a:pPr marL="0" lvl="0" indent="0" algn="l" rtl="0">
              <a:spcBef>
                <a:spcPts val="0"/>
              </a:spcBef>
              <a:spcAft>
                <a:spcPts val="0"/>
              </a:spcAft>
              <a:buNone/>
            </a:pPr>
            <a:r>
              <a:rPr lang="en" sz="1100" i="1">
                <a:solidFill>
                  <a:schemeClr val="dk1"/>
                </a:solidFill>
              </a:rPr>
              <a:t>+</a:t>
            </a:r>
            <a:endParaRPr sz="1100" i="1">
              <a:solidFill>
                <a:schemeClr val="dk1"/>
              </a:solidFill>
            </a:endParaRPr>
          </a:p>
          <a:p>
            <a:pPr marL="0" lvl="0" indent="0" algn="l" rtl="0">
              <a:spcBef>
                <a:spcPts val="0"/>
              </a:spcBef>
              <a:spcAft>
                <a:spcPts val="0"/>
              </a:spcAft>
              <a:buNone/>
            </a:pPr>
            <a:r>
              <a:rPr lang="en" sz="1100" i="1">
                <a:solidFill>
                  <a:schemeClr val="dk1"/>
                </a:solidFill>
              </a:rPr>
              <a:t>Day of the Week</a:t>
            </a:r>
            <a:endParaRPr sz="1100" i="1">
              <a:solidFill>
                <a:schemeClr val="dk1"/>
              </a:solidFill>
            </a:endParaRPr>
          </a:p>
        </p:txBody>
      </p:sp>
      <p:cxnSp>
        <p:nvCxnSpPr>
          <p:cNvPr id="150" name="Google Shape;150;p17"/>
          <p:cNvCxnSpPr/>
          <p:nvPr/>
        </p:nvCxnSpPr>
        <p:spPr>
          <a:xfrm>
            <a:off x="5062307" y="1432900"/>
            <a:ext cx="0" cy="23313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txBox="1"/>
          <p:nvPr/>
        </p:nvSpPr>
        <p:spPr>
          <a:xfrm>
            <a:off x="221000" y="250275"/>
            <a:ext cx="77403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Model 1 | Estimating </a:t>
            </a:r>
            <a:r>
              <a:rPr lang="en" sz="1800" b="1">
                <a:solidFill>
                  <a:srgbClr val="666666"/>
                </a:solidFill>
              </a:rPr>
              <a:t>‘per service’</a:t>
            </a:r>
            <a:r>
              <a:rPr lang="en" sz="1800" b="1">
                <a:solidFill>
                  <a:srgbClr val="CC0000"/>
                </a:solidFill>
              </a:rPr>
              <a:t> cost using non-sensor data</a:t>
            </a:r>
            <a:endParaRPr sz="1800" b="1">
              <a:solidFill>
                <a:srgbClr val="CC0000"/>
              </a:solidFill>
            </a:endParaRPr>
          </a:p>
        </p:txBody>
      </p:sp>
      <p:sp>
        <p:nvSpPr>
          <p:cNvPr id="156" name="Google Shape;156;p18"/>
          <p:cNvSpPr txBox="1"/>
          <p:nvPr/>
        </p:nvSpPr>
        <p:spPr>
          <a:xfrm>
            <a:off x="230641" y="1017225"/>
            <a:ext cx="23952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Factors fed to the model</a:t>
            </a:r>
            <a:endParaRPr b="1">
              <a:solidFill>
                <a:schemeClr val="dk1"/>
              </a:solidFill>
            </a:endParaRPr>
          </a:p>
        </p:txBody>
      </p:sp>
      <p:sp>
        <p:nvSpPr>
          <p:cNvPr id="157" name="Google Shape;157;p18"/>
          <p:cNvSpPr txBox="1"/>
          <p:nvPr/>
        </p:nvSpPr>
        <p:spPr>
          <a:xfrm>
            <a:off x="1553525" y="1444950"/>
            <a:ext cx="2559300" cy="8397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chemeClr val="dk1"/>
              </a:buClr>
              <a:buSzPts val="1300"/>
              <a:buChar char="●"/>
            </a:pPr>
            <a:r>
              <a:rPr lang="en" sz="1300">
                <a:solidFill>
                  <a:schemeClr val="dk1"/>
                </a:solidFill>
              </a:rPr>
              <a:t>City</a:t>
            </a: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Outlet</a:t>
            </a: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Dispenser Model</a:t>
            </a:r>
            <a:endParaRPr sz="1300">
              <a:solidFill>
                <a:schemeClr val="dk1"/>
              </a:solidFill>
            </a:endParaRPr>
          </a:p>
          <a:p>
            <a:pPr marL="457200" lvl="0" indent="0" algn="l" rtl="0">
              <a:lnSpc>
                <a:spcPct val="150000"/>
              </a:lnSpc>
              <a:spcBef>
                <a:spcPts val="0"/>
              </a:spcBef>
              <a:spcAft>
                <a:spcPts val="0"/>
              </a:spcAft>
              <a:buNone/>
            </a:pP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Avg. Volume Dispensed</a:t>
            </a: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Age of Dispenser</a:t>
            </a:r>
            <a:endParaRPr sz="1300">
              <a:solidFill>
                <a:schemeClr val="dk1"/>
              </a:solidFill>
            </a:endParaRPr>
          </a:p>
          <a:p>
            <a:pPr marL="0" lvl="0" indent="0" algn="l" rtl="0">
              <a:lnSpc>
                <a:spcPct val="150000"/>
              </a:lnSpc>
              <a:spcBef>
                <a:spcPts val="0"/>
              </a:spcBef>
              <a:spcAft>
                <a:spcPts val="0"/>
              </a:spcAft>
              <a:buNone/>
            </a:pP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Time from Last Service</a:t>
            </a: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Month of Servicing</a:t>
            </a:r>
            <a:endParaRPr sz="1300">
              <a:solidFill>
                <a:schemeClr val="dk1"/>
              </a:solidFill>
            </a:endParaRPr>
          </a:p>
          <a:p>
            <a:pPr marL="457200" lvl="0" indent="0" algn="l" rtl="0">
              <a:lnSpc>
                <a:spcPct val="150000"/>
              </a:lnSpc>
              <a:spcBef>
                <a:spcPts val="0"/>
              </a:spcBef>
              <a:spcAft>
                <a:spcPts val="0"/>
              </a:spcAft>
              <a:buNone/>
            </a:pPr>
            <a:endParaRPr sz="1300">
              <a:solidFill>
                <a:schemeClr val="dk1"/>
              </a:solidFill>
            </a:endParaRPr>
          </a:p>
          <a:p>
            <a:pPr marL="457200" lvl="0" indent="0" algn="l" rtl="0">
              <a:lnSpc>
                <a:spcPct val="150000"/>
              </a:lnSpc>
              <a:spcBef>
                <a:spcPts val="0"/>
              </a:spcBef>
              <a:spcAft>
                <a:spcPts val="0"/>
              </a:spcAft>
              <a:buNone/>
            </a:pPr>
            <a:endParaRPr sz="1300">
              <a:solidFill>
                <a:schemeClr val="dk1"/>
              </a:solidFill>
            </a:endParaRPr>
          </a:p>
        </p:txBody>
      </p:sp>
      <p:cxnSp>
        <p:nvCxnSpPr>
          <p:cNvPr id="158" name="Google Shape;158;p18"/>
          <p:cNvCxnSpPr/>
          <p:nvPr/>
        </p:nvCxnSpPr>
        <p:spPr>
          <a:xfrm>
            <a:off x="1459100" y="1534060"/>
            <a:ext cx="0" cy="879300"/>
          </a:xfrm>
          <a:prstGeom prst="straightConnector1">
            <a:avLst/>
          </a:prstGeom>
          <a:noFill/>
          <a:ln w="9525" cap="flat" cmpd="sng">
            <a:solidFill>
              <a:schemeClr val="dk2"/>
            </a:solidFill>
            <a:prstDash val="dash"/>
            <a:round/>
            <a:headEnd type="none" w="med" len="med"/>
            <a:tailEnd type="none" w="med" len="med"/>
          </a:ln>
        </p:spPr>
      </p:cxnSp>
      <p:sp>
        <p:nvSpPr>
          <p:cNvPr id="159" name="Google Shape;159;p18"/>
          <p:cNvSpPr txBox="1"/>
          <p:nvPr/>
        </p:nvSpPr>
        <p:spPr>
          <a:xfrm>
            <a:off x="292248" y="1719525"/>
            <a:ext cx="5652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CC0000"/>
                </a:solidFill>
              </a:rPr>
              <a:t>Static</a:t>
            </a:r>
            <a:endParaRPr sz="1200">
              <a:solidFill>
                <a:srgbClr val="CC0000"/>
              </a:solidFill>
            </a:endParaRPr>
          </a:p>
        </p:txBody>
      </p:sp>
      <p:cxnSp>
        <p:nvCxnSpPr>
          <p:cNvPr id="160" name="Google Shape;160;p18"/>
          <p:cNvCxnSpPr/>
          <p:nvPr/>
        </p:nvCxnSpPr>
        <p:spPr>
          <a:xfrm>
            <a:off x="1459100" y="2600860"/>
            <a:ext cx="0" cy="879300"/>
          </a:xfrm>
          <a:prstGeom prst="straightConnector1">
            <a:avLst/>
          </a:prstGeom>
          <a:noFill/>
          <a:ln w="9525" cap="flat" cmpd="sng">
            <a:solidFill>
              <a:schemeClr val="dk2"/>
            </a:solidFill>
            <a:prstDash val="dash"/>
            <a:round/>
            <a:headEnd type="none" w="med" len="med"/>
            <a:tailEnd type="none" w="med" len="med"/>
          </a:ln>
        </p:spPr>
      </p:cxnSp>
      <p:sp>
        <p:nvSpPr>
          <p:cNvPr id="161" name="Google Shape;161;p18"/>
          <p:cNvSpPr txBox="1"/>
          <p:nvPr/>
        </p:nvSpPr>
        <p:spPr>
          <a:xfrm>
            <a:off x="278850" y="2710125"/>
            <a:ext cx="6339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CC0000"/>
                </a:solidFill>
              </a:rPr>
              <a:t>Usage</a:t>
            </a:r>
            <a:endParaRPr sz="1200">
              <a:solidFill>
                <a:srgbClr val="CC0000"/>
              </a:solidFill>
            </a:endParaRPr>
          </a:p>
        </p:txBody>
      </p:sp>
      <p:cxnSp>
        <p:nvCxnSpPr>
          <p:cNvPr id="162" name="Google Shape;162;p18"/>
          <p:cNvCxnSpPr/>
          <p:nvPr/>
        </p:nvCxnSpPr>
        <p:spPr>
          <a:xfrm>
            <a:off x="1459100" y="3667660"/>
            <a:ext cx="0" cy="587700"/>
          </a:xfrm>
          <a:prstGeom prst="straightConnector1">
            <a:avLst/>
          </a:prstGeom>
          <a:noFill/>
          <a:ln w="9525" cap="flat" cmpd="sng">
            <a:solidFill>
              <a:schemeClr val="dk2"/>
            </a:solidFill>
            <a:prstDash val="dash"/>
            <a:round/>
            <a:headEnd type="none" w="med" len="med"/>
            <a:tailEnd type="none" w="med" len="med"/>
          </a:ln>
        </p:spPr>
      </p:cxnSp>
      <p:sp>
        <p:nvSpPr>
          <p:cNvPr id="163" name="Google Shape;163;p18"/>
          <p:cNvSpPr txBox="1"/>
          <p:nvPr/>
        </p:nvSpPr>
        <p:spPr>
          <a:xfrm>
            <a:off x="298100" y="3700725"/>
            <a:ext cx="11016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CC0000"/>
                </a:solidFill>
              </a:rPr>
              <a:t>Maintenance</a:t>
            </a:r>
            <a:endParaRPr sz="1200">
              <a:solidFill>
                <a:srgbClr val="CC0000"/>
              </a:solidFill>
            </a:endParaRPr>
          </a:p>
        </p:txBody>
      </p:sp>
      <p:sp>
        <p:nvSpPr>
          <p:cNvPr id="164" name="Google Shape;164;p18"/>
          <p:cNvSpPr txBox="1"/>
          <p:nvPr/>
        </p:nvSpPr>
        <p:spPr>
          <a:xfrm>
            <a:off x="5031255" y="1017225"/>
            <a:ext cx="36564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Questions we are trying to answer</a:t>
            </a:r>
            <a:endParaRPr b="1">
              <a:solidFill>
                <a:schemeClr val="dk1"/>
              </a:solidFill>
            </a:endParaRPr>
          </a:p>
        </p:txBody>
      </p:sp>
      <p:sp>
        <p:nvSpPr>
          <p:cNvPr id="165" name="Google Shape;165;p18"/>
          <p:cNvSpPr txBox="1"/>
          <p:nvPr/>
        </p:nvSpPr>
        <p:spPr>
          <a:xfrm>
            <a:off x="4982525" y="1444950"/>
            <a:ext cx="3768000" cy="8397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chemeClr val="dk1"/>
              </a:buClr>
              <a:buSzPts val="1300"/>
              <a:buChar char="●"/>
            </a:pPr>
            <a:r>
              <a:rPr lang="en" sz="1300">
                <a:solidFill>
                  <a:schemeClr val="dk1"/>
                </a:solidFill>
              </a:rPr>
              <a:t>Is there something common between cities/outlets that have high servicing costs?</a:t>
            </a:r>
            <a:endParaRPr sz="1300">
              <a:solidFill>
                <a:schemeClr val="dk1"/>
              </a:solidFill>
            </a:endParaRPr>
          </a:p>
          <a:p>
            <a:pPr marL="457200" lvl="0" indent="0" algn="l" rtl="0">
              <a:lnSpc>
                <a:spcPct val="150000"/>
              </a:lnSpc>
              <a:spcBef>
                <a:spcPts val="0"/>
              </a:spcBef>
              <a:spcAft>
                <a:spcPts val="0"/>
              </a:spcAft>
              <a:buNone/>
            </a:pP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Is the servicing cost significantly impacted by the age &amp; usage of dispenser?</a:t>
            </a:r>
            <a:endParaRPr sz="1300">
              <a:solidFill>
                <a:schemeClr val="dk1"/>
              </a:solidFill>
            </a:endParaRPr>
          </a:p>
          <a:p>
            <a:pPr marL="457200" lvl="0" indent="0" algn="l" rtl="0">
              <a:lnSpc>
                <a:spcPct val="150000"/>
              </a:lnSpc>
              <a:spcBef>
                <a:spcPts val="0"/>
              </a:spcBef>
              <a:spcAft>
                <a:spcPts val="0"/>
              </a:spcAft>
              <a:buNone/>
            </a:pPr>
            <a:endParaRPr sz="1300">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rPr>
              <a:t>Is the servicing cost related to time of the year or the last time the dispenser was serviced?</a:t>
            </a:r>
            <a:endParaRPr sz="1300">
              <a:solidFill>
                <a:schemeClr val="dk1"/>
              </a:solidFill>
            </a:endParaRPr>
          </a:p>
        </p:txBody>
      </p:sp>
      <p:cxnSp>
        <p:nvCxnSpPr>
          <p:cNvPr id="166" name="Google Shape;166;p18"/>
          <p:cNvCxnSpPr/>
          <p:nvPr/>
        </p:nvCxnSpPr>
        <p:spPr>
          <a:xfrm>
            <a:off x="4650300" y="2510425"/>
            <a:ext cx="0" cy="4605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p:nvPr/>
        </p:nvSpPr>
        <p:spPr>
          <a:xfrm>
            <a:off x="221000" y="250275"/>
            <a:ext cx="77403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Model 1 | Low Accuracy but shows high sensitivity to City &amp; Outlet</a:t>
            </a:r>
            <a:endParaRPr sz="1800" b="1">
              <a:solidFill>
                <a:srgbClr val="CC0000"/>
              </a:solidFill>
            </a:endParaRPr>
          </a:p>
        </p:txBody>
      </p:sp>
      <p:pic>
        <p:nvPicPr>
          <p:cNvPr id="172" name="Google Shape;172;p19"/>
          <p:cNvPicPr preferRelativeResize="0"/>
          <p:nvPr/>
        </p:nvPicPr>
        <p:blipFill>
          <a:blip r:embed="rId3">
            <a:alphaModFix/>
          </a:blip>
          <a:stretch>
            <a:fillRect/>
          </a:stretch>
        </p:blipFill>
        <p:spPr>
          <a:xfrm>
            <a:off x="302300" y="2402808"/>
            <a:ext cx="4286198" cy="2599341"/>
          </a:xfrm>
          <a:prstGeom prst="rect">
            <a:avLst/>
          </a:prstGeom>
          <a:noFill/>
          <a:ln w="9525" cap="flat" cmpd="sng">
            <a:solidFill>
              <a:schemeClr val="dk1"/>
            </a:solidFill>
            <a:prstDash val="solid"/>
            <a:round/>
            <a:headEnd type="none" w="sm" len="sm"/>
            <a:tailEnd type="none" w="sm" len="sm"/>
          </a:ln>
        </p:spPr>
      </p:pic>
      <p:pic>
        <p:nvPicPr>
          <p:cNvPr id="173" name="Google Shape;173;p19"/>
          <p:cNvPicPr preferRelativeResize="0"/>
          <p:nvPr/>
        </p:nvPicPr>
        <p:blipFill>
          <a:blip r:embed="rId4">
            <a:alphaModFix/>
          </a:blip>
          <a:stretch>
            <a:fillRect/>
          </a:stretch>
        </p:blipFill>
        <p:spPr>
          <a:xfrm>
            <a:off x="4704425" y="2391750"/>
            <a:ext cx="4286198" cy="2599351"/>
          </a:xfrm>
          <a:prstGeom prst="rect">
            <a:avLst/>
          </a:prstGeom>
          <a:noFill/>
          <a:ln w="9525" cap="flat" cmpd="sng">
            <a:solidFill>
              <a:schemeClr val="dk1"/>
            </a:solidFill>
            <a:prstDash val="solid"/>
            <a:round/>
            <a:headEnd type="none" w="sm" len="sm"/>
            <a:tailEnd type="none" w="sm" len="sm"/>
          </a:ln>
        </p:spPr>
      </p:pic>
      <p:sp>
        <p:nvSpPr>
          <p:cNvPr id="174" name="Google Shape;174;p19"/>
          <p:cNvSpPr/>
          <p:nvPr/>
        </p:nvSpPr>
        <p:spPr>
          <a:xfrm>
            <a:off x="324475" y="743150"/>
            <a:ext cx="8666100" cy="108420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just" rtl="0">
              <a:spcBef>
                <a:spcPts val="0"/>
              </a:spcBef>
              <a:spcAft>
                <a:spcPts val="0"/>
              </a:spcAft>
              <a:buNone/>
            </a:pPr>
            <a:r>
              <a:rPr lang="en"/>
              <a:t>The error in the model was </a:t>
            </a:r>
            <a:r>
              <a:rPr lang="en" b="1">
                <a:solidFill>
                  <a:srgbClr val="CC0000"/>
                </a:solidFill>
              </a:rPr>
              <a:t>$350</a:t>
            </a:r>
            <a:r>
              <a:rPr lang="en"/>
              <a:t>. However the the standard deviation of the models itself was </a:t>
            </a:r>
            <a:r>
              <a:rPr lang="en" b="1">
                <a:solidFill>
                  <a:srgbClr val="CC0000"/>
                </a:solidFill>
              </a:rPr>
              <a:t>$370</a:t>
            </a:r>
            <a:r>
              <a:rPr lang="en"/>
              <a:t>. Therefore we can infer that the model has </a:t>
            </a:r>
            <a:r>
              <a:rPr lang="en" b="1" u="sng"/>
              <a:t>not been able to learn</a:t>
            </a:r>
            <a:r>
              <a:rPr lang="en"/>
              <a:t> much about estimating cost at a per service level</a:t>
            </a:r>
            <a:endParaRPr/>
          </a:p>
        </p:txBody>
      </p:sp>
      <p:sp>
        <p:nvSpPr>
          <p:cNvPr id="175" name="Google Shape;175;p19"/>
          <p:cNvSpPr txBox="1"/>
          <p:nvPr/>
        </p:nvSpPr>
        <p:spPr>
          <a:xfrm>
            <a:off x="237800" y="1988725"/>
            <a:ext cx="8805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CC0000"/>
                </a:solidFill>
              </a:rPr>
              <a:t>Service Costs are far more correlated with static factors as compared to usage or maintenance patterns. (* Low confidence)</a:t>
            </a:r>
            <a:endParaRPr sz="1200" i="1">
              <a:solidFill>
                <a:srgbClr val="CC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p:nvPr/>
        </p:nvSpPr>
        <p:spPr>
          <a:xfrm>
            <a:off x="334950" y="826900"/>
            <a:ext cx="4710300" cy="4176300"/>
          </a:xfrm>
          <a:prstGeom prst="rect">
            <a:avLst/>
          </a:prstGeom>
          <a:solidFill>
            <a:schemeClr val="lt1"/>
          </a:solid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1" name="Google Shape;181;p20"/>
          <p:cNvSpPr txBox="1"/>
          <p:nvPr/>
        </p:nvSpPr>
        <p:spPr>
          <a:xfrm>
            <a:off x="1367425" y="1749366"/>
            <a:ext cx="1684200" cy="967800"/>
          </a:xfrm>
          <a:prstGeom prst="rect">
            <a:avLst/>
          </a:prstGeom>
          <a:noFill/>
          <a:ln>
            <a:noFill/>
          </a:ln>
        </p:spPr>
        <p:txBody>
          <a:bodyPr spcFirstLastPara="1" wrap="square" lIns="91425" tIns="91425" rIns="91425" bIns="91425" anchor="t" anchorCtr="0">
            <a:noAutofit/>
          </a:bodyPr>
          <a:lstStyle/>
          <a:p>
            <a:pPr marL="342900" lvl="0" indent="-190500" algn="l" rtl="0">
              <a:lnSpc>
                <a:spcPct val="150000"/>
              </a:lnSpc>
              <a:spcBef>
                <a:spcPts val="0"/>
              </a:spcBef>
              <a:spcAft>
                <a:spcPts val="0"/>
              </a:spcAft>
              <a:buClr>
                <a:schemeClr val="dk1"/>
              </a:buClr>
              <a:buSzPts val="1200"/>
              <a:buChar char="●"/>
            </a:pPr>
            <a:r>
              <a:rPr lang="en" sz="1200">
                <a:solidFill>
                  <a:schemeClr val="dk1"/>
                </a:solidFill>
              </a:rPr>
              <a:t>Hawaii</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New York</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Maine</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Vermont</a:t>
            </a:r>
            <a:endParaRPr sz="1200">
              <a:solidFill>
                <a:schemeClr val="dk1"/>
              </a:solidFill>
            </a:endParaRPr>
          </a:p>
        </p:txBody>
      </p:sp>
      <p:sp>
        <p:nvSpPr>
          <p:cNvPr id="182" name="Google Shape;182;p20"/>
          <p:cNvSpPr txBox="1"/>
          <p:nvPr/>
        </p:nvSpPr>
        <p:spPr>
          <a:xfrm>
            <a:off x="1373650" y="3416541"/>
            <a:ext cx="1684200" cy="967800"/>
          </a:xfrm>
          <a:prstGeom prst="rect">
            <a:avLst/>
          </a:prstGeom>
          <a:noFill/>
          <a:ln>
            <a:noFill/>
          </a:ln>
        </p:spPr>
        <p:txBody>
          <a:bodyPr spcFirstLastPara="1" wrap="square" lIns="91425" tIns="91425" rIns="91425" bIns="91425" anchor="t" anchorCtr="0">
            <a:noAutofit/>
          </a:bodyPr>
          <a:lstStyle/>
          <a:p>
            <a:pPr marL="342900" lvl="0" indent="-190500" algn="l" rtl="0">
              <a:lnSpc>
                <a:spcPct val="150000"/>
              </a:lnSpc>
              <a:spcBef>
                <a:spcPts val="0"/>
              </a:spcBef>
              <a:spcAft>
                <a:spcPts val="0"/>
              </a:spcAft>
              <a:buClr>
                <a:schemeClr val="dk1"/>
              </a:buClr>
              <a:buSzPts val="1200"/>
              <a:buChar char="●"/>
            </a:pPr>
            <a:r>
              <a:rPr lang="en" sz="1200">
                <a:solidFill>
                  <a:schemeClr val="dk1"/>
                </a:solidFill>
              </a:rPr>
              <a:t>Wyoming</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Iowa</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Louisiana</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Alabama</a:t>
            </a:r>
            <a:endParaRPr sz="1200">
              <a:solidFill>
                <a:schemeClr val="dk1"/>
              </a:solidFill>
            </a:endParaRPr>
          </a:p>
        </p:txBody>
      </p:sp>
      <p:sp>
        <p:nvSpPr>
          <p:cNvPr id="183" name="Google Shape;183;p20"/>
          <p:cNvSpPr txBox="1"/>
          <p:nvPr/>
        </p:nvSpPr>
        <p:spPr>
          <a:xfrm>
            <a:off x="221000" y="250275"/>
            <a:ext cx="77403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Model 1 | Little to no correlation between top states/cities/outlets</a:t>
            </a:r>
            <a:endParaRPr sz="1800" b="1">
              <a:solidFill>
                <a:srgbClr val="CC0000"/>
              </a:solidFill>
            </a:endParaRPr>
          </a:p>
        </p:txBody>
      </p:sp>
      <p:sp>
        <p:nvSpPr>
          <p:cNvPr id="184" name="Google Shape;184;p20"/>
          <p:cNvSpPr txBox="1"/>
          <p:nvPr/>
        </p:nvSpPr>
        <p:spPr>
          <a:xfrm>
            <a:off x="487350" y="2167934"/>
            <a:ext cx="6177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CC0000"/>
                </a:solidFill>
              </a:rPr>
              <a:t>High Cost</a:t>
            </a:r>
            <a:endParaRPr sz="1200" b="1">
              <a:solidFill>
                <a:srgbClr val="CC0000"/>
              </a:solidFill>
            </a:endParaRPr>
          </a:p>
        </p:txBody>
      </p:sp>
      <p:sp>
        <p:nvSpPr>
          <p:cNvPr id="185" name="Google Shape;185;p20"/>
          <p:cNvSpPr txBox="1"/>
          <p:nvPr/>
        </p:nvSpPr>
        <p:spPr>
          <a:xfrm>
            <a:off x="487350" y="3615734"/>
            <a:ext cx="6177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CC0000"/>
                </a:solidFill>
              </a:rPr>
              <a:t>Low Cost</a:t>
            </a:r>
            <a:endParaRPr sz="1200" b="1">
              <a:solidFill>
                <a:srgbClr val="CC0000"/>
              </a:solidFill>
            </a:endParaRPr>
          </a:p>
        </p:txBody>
      </p:sp>
      <p:sp>
        <p:nvSpPr>
          <p:cNvPr id="186" name="Google Shape;186;p20"/>
          <p:cNvSpPr txBox="1"/>
          <p:nvPr/>
        </p:nvSpPr>
        <p:spPr>
          <a:xfrm>
            <a:off x="1630350" y="1080200"/>
            <a:ext cx="796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CC0000"/>
                </a:solidFill>
              </a:rPr>
              <a:t>States</a:t>
            </a:r>
            <a:endParaRPr sz="1200" b="1">
              <a:solidFill>
                <a:srgbClr val="CC0000"/>
              </a:solidFill>
            </a:endParaRPr>
          </a:p>
        </p:txBody>
      </p:sp>
      <p:sp>
        <p:nvSpPr>
          <p:cNvPr id="187" name="Google Shape;187;p20"/>
          <p:cNvSpPr txBox="1"/>
          <p:nvPr/>
        </p:nvSpPr>
        <p:spPr>
          <a:xfrm>
            <a:off x="3272425" y="1749366"/>
            <a:ext cx="1684200" cy="967800"/>
          </a:xfrm>
          <a:prstGeom prst="rect">
            <a:avLst/>
          </a:prstGeom>
          <a:noFill/>
          <a:ln>
            <a:noFill/>
          </a:ln>
        </p:spPr>
        <p:txBody>
          <a:bodyPr spcFirstLastPara="1" wrap="square" lIns="91425" tIns="91425" rIns="91425" bIns="91425" anchor="t" anchorCtr="0">
            <a:noAutofit/>
          </a:bodyPr>
          <a:lstStyle/>
          <a:p>
            <a:pPr marL="342900" lvl="0" indent="-190500" algn="l" rtl="0">
              <a:lnSpc>
                <a:spcPct val="150000"/>
              </a:lnSpc>
              <a:spcBef>
                <a:spcPts val="0"/>
              </a:spcBef>
              <a:spcAft>
                <a:spcPts val="0"/>
              </a:spcAft>
              <a:buClr>
                <a:schemeClr val="dk1"/>
              </a:buClr>
              <a:buSzPts val="1200"/>
              <a:buChar char="●"/>
            </a:pPr>
            <a:r>
              <a:rPr lang="en" sz="1200">
                <a:solidFill>
                  <a:schemeClr val="dk1"/>
                </a:solidFill>
              </a:rPr>
              <a:t>Antelope</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Red Bluff</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Early</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Zion</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Rego Park</a:t>
            </a:r>
            <a:endParaRPr sz="1200">
              <a:solidFill>
                <a:schemeClr val="dk1"/>
              </a:solidFill>
            </a:endParaRPr>
          </a:p>
        </p:txBody>
      </p:sp>
      <p:sp>
        <p:nvSpPr>
          <p:cNvPr id="188" name="Google Shape;188;p20"/>
          <p:cNvSpPr txBox="1"/>
          <p:nvPr/>
        </p:nvSpPr>
        <p:spPr>
          <a:xfrm>
            <a:off x="3272425" y="3425766"/>
            <a:ext cx="1684200" cy="967800"/>
          </a:xfrm>
          <a:prstGeom prst="rect">
            <a:avLst/>
          </a:prstGeom>
          <a:noFill/>
          <a:ln>
            <a:noFill/>
          </a:ln>
        </p:spPr>
        <p:txBody>
          <a:bodyPr spcFirstLastPara="1" wrap="square" lIns="91425" tIns="91425" rIns="91425" bIns="91425" anchor="t" anchorCtr="0">
            <a:noAutofit/>
          </a:bodyPr>
          <a:lstStyle/>
          <a:p>
            <a:pPr marL="342900" lvl="0" indent="-190500" algn="l" rtl="0">
              <a:lnSpc>
                <a:spcPct val="150000"/>
              </a:lnSpc>
              <a:spcBef>
                <a:spcPts val="0"/>
              </a:spcBef>
              <a:spcAft>
                <a:spcPts val="0"/>
              </a:spcAft>
              <a:buClr>
                <a:schemeClr val="dk1"/>
              </a:buClr>
              <a:buSzPts val="1200"/>
              <a:buChar char="●"/>
            </a:pPr>
            <a:r>
              <a:rPr lang="en" sz="1200">
                <a:solidFill>
                  <a:schemeClr val="dk1"/>
                </a:solidFill>
              </a:rPr>
              <a:t>Iowa</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Scottsburg</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Frostburg</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Maize</a:t>
            </a:r>
            <a:endParaRPr sz="1200">
              <a:solidFill>
                <a:schemeClr val="dk1"/>
              </a:solidFill>
            </a:endParaRPr>
          </a:p>
          <a:p>
            <a:pPr marL="342900" lvl="0" indent="-190500" algn="l" rtl="0">
              <a:lnSpc>
                <a:spcPct val="150000"/>
              </a:lnSpc>
              <a:spcBef>
                <a:spcPts val="0"/>
              </a:spcBef>
              <a:spcAft>
                <a:spcPts val="0"/>
              </a:spcAft>
              <a:buClr>
                <a:schemeClr val="dk1"/>
              </a:buClr>
              <a:buSzPts val="1200"/>
              <a:buChar char="●"/>
            </a:pPr>
            <a:r>
              <a:rPr lang="en" sz="1200">
                <a:solidFill>
                  <a:schemeClr val="dk1"/>
                </a:solidFill>
              </a:rPr>
              <a:t>Aubrey</a:t>
            </a:r>
            <a:endParaRPr sz="1200">
              <a:solidFill>
                <a:schemeClr val="dk1"/>
              </a:solidFill>
            </a:endParaRPr>
          </a:p>
        </p:txBody>
      </p:sp>
      <p:sp>
        <p:nvSpPr>
          <p:cNvPr id="189" name="Google Shape;189;p20"/>
          <p:cNvSpPr txBox="1"/>
          <p:nvPr/>
        </p:nvSpPr>
        <p:spPr>
          <a:xfrm>
            <a:off x="3535350" y="1080200"/>
            <a:ext cx="7968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CC0000"/>
                </a:solidFill>
              </a:rPr>
              <a:t>City</a:t>
            </a:r>
            <a:endParaRPr sz="1200" b="1">
              <a:solidFill>
                <a:srgbClr val="CC0000"/>
              </a:solidFill>
            </a:endParaRPr>
          </a:p>
        </p:txBody>
      </p:sp>
      <p:cxnSp>
        <p:nvCxnSpPr>
          <p:cNvPr id="190" name="Google Shape;190;p20"/>
          <p:cNvCxnSpPr/>
          <p:nvPr/>
        </p:nvCxnSpPr>
        <p:spPr>
          <a:xfrm rot="10800000">
            <a:off x="1665384" y="1433516"/>
            <a:ext cx="595500" cy="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20"/>
          <p:cNvCxnSpPr/>
          <p:nvPr/>
        </p:nvCxnSpPr>
        <p:spPr>
          <a:xfrm rot="10800000">
            <a:off x="3525585" y="1433516"/>
            <a:ext cx="595500" cy="0"/>
          </a:xfrm>
          <a:prstGeom prst="straightConnector1">
            <a:avLst/>
          </a:prstGeom>
          <a:noFill/>
          <a:ln w="9525" cap="flat" cmpd="sng">
            <a:solidFill>
              <a:schemeClr val="dk2"/>
            </a:solidFill>
            <a:prstDash val="solid"/>
            <a:round/>
            <a:headEnd type="none" w="med" len="med"/>
            <a:tailEnd type="none" w="med" len="med"/>
          </a:ln>
        </p:spPr>
      </p:cxnSp>
      <p:sp>
        <p:nvSpPr>
          <p:cNvPr id="192" name="Google Shape;192;p20"/>
          <p:cNvSpPr txBox="1"/>
          <p:nvPr/>
        </p:nvSpPr>
        <p:spPr>
          <a:xfrm>
            <a:off x="1724125" y="1553723"/>
            <a:ext cx="595500" cy="1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i="1">
                <a:solidFill>
                  <a:srgbClr val="E06666"/>
                </a:solidFill>
              </a:rPr>
              <a:t>&gt;$350</a:t>
            </a:r>
            <a:endParaRPr sz="1000" b="1" i="1">
              <a:solidFill>
                <a:srgbClr val="E06666"/>
              </a:solidFill>
            </a:endParaRPr>
          </a:p>
        </p:txBody>
      </p:sp>
      <p:sp>
        <p:nvSpPr>
          <p:cNvPr id="193" name="Google Shape;193;p20"/>
          <p:cNvSpPr txBox="1"/>
          <p:nvPr/>
        </p:nvSpPr>
        <p:spPr>
          <a:xfrm>
            <a:off x="1724125" y="3230123"/>
            <a:ext cx="595500" cy="1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i="1">
                <a:solidFill>
                  <a:srgbClr val="E06666"/>
                </a:solidFill>
              </a:rPr>
              <a:t>&lt;$250</a:t>
            </a:r>
            <a:endParaRPr sz="1000" b="1" i="1">
              <a:solidFill>
                <a:srgbClr val="E06666"/>
              </a:solidFill>
            </a:endParaRPr>
          </a:p>
        </p:txBody>
      </p:sp>
      <p:sp>
        <p:nvSpPr>
          <p:cNvPr id="194" name="Google Shape;194;p20"/>
          <p:cNvSpPr txBox="1"/>
          <p:nvPr/>
        </p:nvSpPr>
        <p:spPr>
          <a:xfrm>
            <a:off x="3629125" y="1553734"/>
            <a:ext cx="714300" cy="1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i="1">
                <a:solidFill>
                  <a:srgbClr val="E06666"/>
                </a:solidFill>
              </a:rPr>
              <a:t>&gt;$2000</a:t>
            </a:r>
            <a:endParaRPr sz="1000" b="1" i="1">
              <a:solidFill>
                <a:srgbClr val="E06666"/>
              </a:solidFill>
            </a:endParaRPr>
          </a:p>
        </p:txBody>
      </p:sp>
      <p:sp>
        <p:nvSpPr>
          <p:cNvPr id="195" name="Google Shape;195;p20"/>
          <p:cNvSpPr txBox="1"/>
          <p:nvPr/>
        </p:nvSpPr>
        <p:spPr>
          <a:xfrm>
            <a:off x="3629125" y="3230134"/>
            <a:ext cx="714300" cy="1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i="1">
                <a:solidFill>
                  <a:srgbClr val="E06666"/>
                </a:solidFill>
              </a:rPr>
              <a:t>&lt;$100</a:t>
            </a:r>
            <a:endParaRPr sz="1000" b="1" i="1">
              <a:solidFill>
                <a:srgbClr val="E06666"/>
              </a:solidFill>
            </a:endParaRPr>
          </a:p>
        </p:txBody>
      </p:sp>
      <p:sp>
        <p:nvSpPr>
          <p:cNvPr id="196" name="Google Shape;196;p20"/>
          <p:cNvSpPr/>
          <p:nvPr/>
        </p:nvSpPr>
        <p:spPr>
          <a:xfrm>
            <a:off x="5211750" y="826900"/>
            <a:ext cx="3643500" cy="4176300"/>
          </a:xfrm>
          <a:prstGeom prst="rect">
            <a:avLst/>
          </a:prstGeom>
          <a:solidFill>
            <a:schemeClr val="lt1"/>
          </a:solid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197;p20"/>
          <p:cNvSpPr txBox="1"/>
          <p:nvPr/>
        </p:nvSpPr>
        <p:spPr>
          <a:xfrm>
            <a:off x="5921000" y="1088575"/>
            <a:ext cx="28713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CC0000"/>
                </a:solidFill>
              </a:rPr>
              <a:t>Top 10 High Service Cost Outlets</a:t>
            </a:r>
            <a:endParaRPr sz="1200" b="1">
              <a:solidFill>
                <a:srgbClr val="CC0000"/>
              </a:solidFill>
            </a:endParaRPr>
          </a:p>
        </p:txBody>
      </p:sp>
      <p:cxnSp>
        <p:nvCxnSpPr>
          <p:cNvPr id="198" name="Google Shape;198;p20"/>
          <p:cNvCxnSpPr/>
          <p:nvPr/>
        </p:nvCxnSpPr>
        <p:spPr>
          <a:xfrm rot="10800000">
            <a:off x="5887975" y="1433350"/>
            <a:ext cx="2820600" cy="1110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20"/>
          <p:cNvSpPr txBox="1"/>
          <p:nvPr/>
        </p:nvSpPr>
        <p:spPr>
          <a:xfrm>
            <a:off x="5725475" y="1749375"/>
            <a:ext cx="2721300" cy="9678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Char char="●"/>
            </a:pPr>
            <a:r>
              <a:rPr lang="en" sz="1200">
                <a:solidFill>
                  <a:schemeClr val="dk1"/>
                </a:solidFill>
              </a:rPr>
              <a:t>Plex</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Jones Bros Cupcakes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El Meson Of Fl</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Conico Management</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United Supermarket Llc</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Taco Time International</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Swankys Taco Shop</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42 North</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Nemacolin Woodlands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Boyne Usa Resorts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Papa Joes Dmc</a:t>
            </a:r>
            <a:endParaRPr sz="1200">
              <a:solidFill>
                <a:schemeClr val="dk1"/>
              </a:solidFill>
            </a:endParaRPr>
          </a:p>
          <a:p>
            <a:pPr marL="457200" lvl="0" indent="0" algn="l" rtl="0">
              <a:lnSpc>
                <a:spcPct val="150000"/>
              </a:lnSpc>
              <a:spcBef>
                <a:spcPts val="0"/>
              </a:spcBef>
              <a:spcAft>
                <a:spcPts val="0"/>
              </a:spcAft>
              <a:buNone/>
            </a:pPr>
            <a:endParaRPr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txBox="1"/>
          <p:nvPr/>
        </p:nvSpPr>
        <p:spPr>
          <a:xfrm>
            <a:off x="221000" y="250275"/>
            <a:ext cx="77403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0000"/>
                </a:solidFill>
              </a:rPr>
              <a:t>Model 1 | High cost outlets incur similar costs in all states </a:t>
            </a:r>
            <a:endParaRPr sz="1800" b="1">
              <a:solidFill>
                <a:srgbClr val="CC0000"/>
              </a:solidFill>
            </a:endParaRPr>
          </a:p>
        </p:txBody>
      </p:sp>
      <p:graphicFrame>
        <p:nvGraphicFramePr>
          <p:cNvPr id="205" name="Google Shape;205;p21"/>
          <p:cNvGraphicFramePr/>
          <p:nvPr/>
        </p:nvGraphicFramePr>
        <p:xfrm>
          <a:off x="314700" y="2098452"/>
          <a:ext cx="8666100" cy="2917500"/>
        </p:xfrm>
        <a:graphic>
          <a:graphicData uri="http://schemas.openxmlformats.org/drawingml/2006/table">
            <a:tbl>
              <a:tblPr>
                <a:noFill/>
                <a:tableStyleId>{B372F280-5C40-46D0-8183-0EB2B62723C7}</a:tableStyleId>
              </a:tblPr>
              <a:tblGrid>
                <a:gridCol w="956525">
                  <a:extLst>
                    <a:ext uri="{9D8B030D-6E8A-4147-A177-3AD203B41FA5}">
                      <a16:colId xmlns:a16="http://schemas.microsoft.com/office/drawing/2014/main" val="20000"/>
                    </a:ext>
                  </a:extLst>
                </a:gridCol>
                <a:gridCol w="1941725">
                  <a:extLst>
                    <a:ext uri="{9D8B030D-6E8A-4147-A177-3AD203B41FA5}">
                      <a16:colId xmlns:a16="http://schemas.microsoft.com/office/drawing/2014/main" val="20001"/>
                    </a:ext>
                  </a:extLst>
                </a:gridCol>
                <a:gridCol w="1635650">
                  <a:extLst>
                    <a:ext uri="{9D8B030D-6E8A-4147-A177-3AD203B41FA5}">
                      <a16:colId xmlns:a16="http://schemas.microsoft.com/office/drawing/2014/main" val="20002"/>
                    </a:ext>
                  </a:extLst>
                </a:gridCol>
                <a:gridCol w="1846100">
                  <a:extLst>
                    <a:ext uri="{9D8B030D-6E8A-4147-A177-3AD203B41FA5}">
                      <a16:colId xmlns:a16="http://schemas.microsoft.com/office/drawing/2014/main" val="20003"/>
                    </a:ext>
                  </a:extLst>
                </a:gridCol>
                <a:gridCol w="2286100">
                  <a:extLst>
                    <a:ext uri="{9D8B030D-6E8A-4147-A177-3AD203B41FA5}">
                      <a16:colId xmlns:a16="http://schemas.microsoft.com/office/drawing/2014/main" val="20004"/>
                    </a:ext>
                  </a:extLst>
                </a:gridCol>
              </a:tblGrid>
              <a:tr h="243125">
                <a:tc rowSpan="2">
                  <a:txBody>
                    <a:bodyPr/>
                    <a:lstStyle/>
                    <a:p>
                      <a:pPr marL="0" lvl="0" indent="0" algn="ctr" rtl="0">
                        <a:lnSpc>
                          <a:spcPct val="115000"/>
                        </a:lnSpc>
                        <a:spcBef>
                          <a:spcPts val="0"/>
                        </a:spcBef>
                        <a:spcAft>
                          <a:spcPts val="0"/>
                        </a:spcAft>
                        <a:buNone/>
                      </a:pPr>
                      <a:r>
                        <a:rPr lang="en" sz="1100" b="1"/>
                        <a:t>States</a:t>
                      </a:r>
                      <a:endParaRPr sz="1100" b="1"/>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D4D4"/>
                    </a:solidFill>
                  </a:tcPr>
                </a:tc>
                <a:tc gridSpan="2">
                  <a:txBody>
                    <a:bodyPr/>
                    <a:lstStyle/>
                    <a:p>
                      <a:pPr marL="0" lvl="0" indent="0" algn="ctr" rtl="0">
                        <a:lnSpc>
                          <a:spcPct val="115000"/>
                        </a:lnSpc>
                        <a:spcBef>
                          <a:spcPts val="0"/>
                        </a:spcBef>
                        <a:spcAft>
                          <a:spcPts val="0"/>
                        </a:spcAft>
                        <a:buNone/>
                      </a:pPr>
                      <a:r>
                        <a:rPr lang="en" sz="1100" b="1">
                          <a:solidFill>
                            <a:srgbClr val="CC0000"/>
                          </a:solidFill>
                        </a:rPr>
                        <a:t>Present In Top 5 States</a:t>
                      </a:r>
                      <a:endParaRPr sz="1100" b="1">
                        <a:solidFill>
                          <a:srgbClr val="CC0000"/>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100" b="1">
                          <a:solidFill>
                            <a:srgbClr val="CC0000"/>
                          </a:solidFill>
                        </a:rPr>
                        <a:t>Present in atleast 4 of top 5 states</a:t>
                      </a:r>
                      <a:endParaRPr sz="1100" b="1">
                        <a:solidFill>
                          <a:srgbClr val="CC0000"/>
                        </a:solidFill>
                      </a:endParaRPr>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hMerge="1">
                  <a:txBody>
                    <a:bodyPr/>
                    <a:lstStyle/>
                    <a:p>
                      <a:endParaRPr lang="en-US"/>
                    </a:p>
                  </a:txBody>
                  <a:tcPr/>
                </a:tc>
                <a:extLst>
                  <a:ext uri="{0D108BD9-81ED-4DB2-BD59-A6C34878D82A}">
                    <a16:rowId xmlns:a16="http://schemas.microsoft.com/office/drawing/2014/main" val="10000"/>
                  </a:ext>
                </a:extLst>
              </a:tr>
              <a:tr h="243125">
                <a:tc vMerge="1">
                  <a:txBody>
                    <a:bodyPr/>
                    <a:lstStyle/>
                    <a:p>
                      <a:endParaRPr lang="en-US"/>
                    </a:p>
                  </a:txBody>
                  <a:tcPr/>
                </a:tc>
                <a:tc>
                  <a:txBody>
                    <a:bodyPr/>
                    <a:lstStyle/>
                    <a:p>
                      <a:pPr marL="0" lvl="0" indent="0" algn="ctr" rtl="0">
                        <a:lnSpc>
                          <a:spcPct val="115000"/>
                        </a:lnSpc>
                        <a:spcBef>
                          <a:spcPts val="0"/>
                        </a:spcBef>
                        <a:spcAft>
                          <a:spcPts val="0"/>
                        </a:spcAft>
                        <a:buNone/>
                      </a:pPr>
                      <a:r>
                        <a:rPr lang="en" sz="1100" b="1"/>
                        <a:t>Five Guys Enterprises Llc</a:t>
                      </a:r>
                      <a:endParaRPr sz="11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b="1"/>
                        <a:t>Wendys International</a:t>
                      </a:r>
                      <a:endParaRPr sz="11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b="1"/>
                        <a:t>Moes Southwest Grill Llc</a:t>
                      </a:r>
                      <a:endParaRPr sz="11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b="1"/>
                        <a:t>Popeyes Louisiana Kitchen Inc</a:t>
                      </a:r>
                      <a:endParaRPr sz="1100" b="1"/>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r h="243125">
                <a:tc>
                  <a:txBody>
                    <a:bodyPr/>
                    <a:lstStyle/>
                    <a:p>
                      <a:pPr marL="0" lvl="0" indent="0" algn="ctr" rtl="0">
                        <a:lnSpc>
                          <a:spcPct val="115000"/>
                        </a:lnSpc>
                        <a:spcBef>
                          <a:spcPts val="0"/>
                        </a:spcBef>
                        <a:spcAft>
                          <a:spcPts val="0"/>
                        </a:spcAft>
                        <a:buNone/>
                      </a:pPr>
                      <a:r>
                        <a:rPr lang="en" sz="1100"/>
                        <a:t>Maine</a:t>
                      </a:r>
                      <a:endParaRPr sz="1100"/>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100"/>
                        <a:t>213</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276</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276</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216</a:t>
                      </a:r>
                      <a:endParaRPr sz="1100"/>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43125">
                <a:tc>
                  <a:txBody>
                    <a:bodyPr/>
                    <a:lstStyle/>
                    <a:p>
                      <a:pPr marL="0" lvl="0" indent="0" algn="ctr" rtl="0">
                        <a:lnSpc>
                          <a:spcPct val="115000"/>
                        </a:lnSpc>
                        <a:spcBef>
                          <a:spcPts val="0"/>
                        </a:spcBef>
                        <a:spcAft>
                          <a:spcPts val="0"/>
                        </a:spcAft>
                        <a:buNone/>
                      </a:pPr>
                      <a:r>
                        <a:rPr lang="en" sz="1100"/>
                        <a:t>New York</a:t>
                      </a:r>
                      <a:endParaRPr sz="1100"/>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100"/>
                        <a:t>519</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305</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367</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517</a:t>
                      </a:r>
                      <a:endParaRPr sz="1100"/>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43125">
                <a:tc>
                  <a:txBody>
                    <a:bodyPr/>
                    <a:lstStyle/>
                    <a:p>
                      <a:pPr marL="0" lvl="0" indent="0" algn="ctr" rtl="0">
                        <a:lnSpc>
                          <a:spcPct val="115000"/>
                        </a:lnSpc>
                        <a:spcBef>
                          <a:spcPts val="0"/>
                        </a:spcBef>
                        <a:spcAft>
                          <a:spcPts val="0"/>
                        </a:spcAft>
                        <a:buNone/>
                      </a:pPr>
                      <a:r>
                        <a:rPr lang="en" sz="1100"/>
                        <a:t>Hawaii</a:t>
                      </a:r>
                      <a:endParaRPr sz="1100"/>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100"/>
                        <a:t>499</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205</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397</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Not Present</a:t>
                      </a:r>
                      <a:endParaRPr sz="1100"/>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43125">
                <a:tc>
                  <a:txBody>
                    <a:bodyPr/>
                    <a:lstStyle/>
                    <a:p>
                      <a:pPr marL="0" lvl="0" indent="0" algn="ctr" rtl="0">
                        <a:lnSpc>
                          <a:spcPct val="115000"/>
                        </a:lnSpc>
                        <a:spcBef>
                          <a:spcPts val="0"/>
                        </a:spcBef>
                        <a:spcAft>
                          <a:spcPts val="0"/>
                        </a:spcAft>
                        <a:buNone/>
                      </a:pPr>
                      <a:r>
                        <a:rPr lang="en" sz="1100"/>
                        <a:t>Vermont</a:t>
                      </a:r>
                      <a:endParaRPr sz="1100"/>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100"/>
                        <a:t>256</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254</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135</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278</a:t>
                      </a:r>
                      <a:endParaRPr sz="1100"/>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3125">
                <a:tc>
                  <a:txBody>
                    <a:bodyPr/>
                    <a:lstStyle/>
                    <a:p>
                      <a:pPr marL="0" lvl="0" indent="0" algn="ctr" rtl="0">
                        <a:lnSpc>
                          <a:spcPct val="115000"/>
                        </a:lnSpc>
                        <a:spcBef>
                          <a:spcPts val="0"/>
                        </a:spcBef>
                        <a:spcAft>
                          <a:spcPts val="0"/>
                        </a:spcAft>
                        <a:buNone/>
                      </a:pPr>
                      <a:r>
                        <a:rPr lang="en" sz="1100"/>
                        <a:t>Rhode Island</a:t>
                      </a:r>
                      <a:endParaRPr sz="1100"/>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100"/>
                        <a:t>510</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477</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Not Present</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283</a:t>
                      </a:r>
                      <a:endParaRPr sz="1100"/>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43125">
                <a:tc>
                  <a:txBody>
                    <a:bodyPr/>
                    <a:lstStyle/>
                    <a:p>
                      <a:pPr marL="0" lvl="0" indent="0" algn="ctr" rtl="0">
                        <a:lnSpc>
                          <a:spcPct val="115000"/>
                        </a:lnSpc>
                        <a:spcBef>
                          <a:spcPts val="0"/>
                        </a:spcBef>
                        <a:spcAft>
                          <a:spcPts val="0"/>
                        </a:spcAft>
                        <a:buNone/>
                      </a:pPr>
                      <a:r>
                        <a:rPr lang="en" sz="1100"/>
                        <a:t>Wyoming</a:t>
                      </a:r>
                      <a:endParaRPr sz="1100"/>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t>307</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223</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Not Present</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207</a:t>
                      </a:r>
                      <a:endParaRPr sz="1100"/>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3125">
                <a:tc>
                  <a:txBody>
                    <a:bodyPr/>
                    <a:lstStyle/>
                    <a:p>
                      <a:pPr marL="0" lvl="0" indent="0" algn="ctr" rtl="0">
                        <a:lnSpc>
                          <a:spcPct val="115000"/>
                        </a:lnSpc>
                        <a:spcBef>
                          <a:spcPts val="0"/>
                        </a:spcBef>
                        <a:spcAft>
                          <a:spcPts val="0"/>
                        </a:spcAft>
                        <a:buNone/>
                      </a:pPr>
                      <a:r>
                        <a:rPr lang="en" sz="1100"/>
                        <a:t>Iowa</a:t>
                      </a:r>
                      <a:endParaRPr sz="1100"/>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t>438</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458</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384</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353</a:t>
                      </a:r>
                      <a:endParaRPr sz="1100"/>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3125">
                <a:tc>
                  <a:txBody>
                    <a:bodyPr/>
                    <a:lstStyle/>
                    <a:p>
                      <a:pPr marL="0" lvl="0" indent="0" algn="ctr" rtl="0">
                        <a:lnSpc>
                          <a:spcPct val="115000"/>
                        </a:lnSpc>
                        <a:spcBef>
                          <a:spcPts val="0"/>
                        </a:spcBef>
                        <a:spcAft>
                          <a:spcPts val="0"/>
                        </a:spcAft>
                        <a:buNone/>
                      </a:pPr>
                      <a:r>
                        <a:rPr lang="en" sz="1100"/>
                        <a:t>Alabama</a:t>
                      </a:r>
                      <a:endParaRPr sz="1100"/>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t>812</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439</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Not Present</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219</a:t>
                      </a:r>
                      <a:endParaRPr sz="1100"/>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43125">
                <a:tc>
                  <a:txBody>
                    <a:bodyPr/>
                    <a:lstStyle/>
                    <a:p>
                      <a:pPr marL="0" lvl="0" indent="0" algn="ctr" rtl="0">
                        <a:lnSpc>
                          <a:spcPct val="115000"/>
                        </a:lnSpc>
                        <a:spcBef>
                          <a:spcPts val="0"/>
                        </a:spcBef>
                        <a:spcAft>
                          <a:spcPts val="0"/>
                        </a:spcAft>
                        <a:buNone/>
                      </a:pPr>
                      <a:r>
                        <a:rPr lang="en" sz="1100"/>
                        <a:t>Louisiana</a:t>
                      </a:r>
                      <a:endParaRPr sz="1100"/>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t>412</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263</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308</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Not Present</a:t>
                      </a:r>
                      <a:endParaRPr sz="1100"/>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43125">
                <a:tc>
                  <a:txBody>
                    <a:bodyPr/>
                    <a:lstStyle/>
                    <a:p>
                      <a:pPr marL="0" lvl="0" indent="0" algn="ctr" rtl="0">
                        <a:lnSpc>
                          <a:spcPct val="115000"/>
                        </a:lnSpc>
                        <a:spcBef>
                          <a:spcPts val="0"/>
                        </a:spcBef>
                        <a:spcAft>
                          <a:spcPts val="0"/>
                        </a:spcAft>
                        <a:buNone/>
                      </a:pPr>
                      <a:r>
                        <a:rPr lang="en" sz="1100"/>
                        <a:t>Nebraska</a:t>
                      </a:r>
                      <a:endParaRPr sz="1100"/>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t>Not Present</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274</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Not Present</a:t>
                      </a:r>
                      <a:endParaRPr sz="11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t>Not Present</a:t>
                      </a:r>
                      <a:endParaRPr sz="1100"/>
                    </a:p>
                  </a:txBody>
                  <a:tcPr marL="28575" marR="28575" marT="19050" marB="19050" anchor="ctr">
                    <a:lnL w="9525"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sp>
        <p:nvSpPr>
          <p:cNvPr id="206" name="Google Shape;206;p21"/>
          <p:cNvSpPr txBox="1"/>
          <p:nvPr/>
        </p:nvSpPr>
        <p:spPr>
          <a:xfrm>
            <a:off x="258750" y="1775618"/>
            <a:ext cx="2532900" cy="1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All Figures in $</a:t>
            </a:r>
            <a:endParaRPr sz="1200">
              <a:solidFill>
                <a:schemeClr val="dk2"/>
              </a:solidFill>
            </a:endParaRPr>
          </a:p>
        </p:txBody>
      </p:sp>
      <p:sp>
        <p:nvSpPr>
          <p:cNvPr id="207" name="Google Shape;207;p21"/>
          <p:cNvSpPr/>
          <p:nvPr/>
        </p:nvSpPr>
        <p:spPr>
          <a:xfrm>
            <a:off x="324475" y="693975"/>
            <a:ext cx="8666100" cy="1133400"/>
          </a:xfrm>
          <a:prstGeom prst="rect">
            <a:avLst/>
          </a:prstGeom>
          <a:solidFill>
            <a:srgbClr val="D9D2E9">
              <a:alpha val="58230"/>
            </a:srgbClr>
          </a:solidFill>
          <a:ln w="9525" cap="flat" cmpd="sng">
            <a:solidFill>
              <a:srgbClr val="FFFFFF"/>
            </a:solidFill>
            <a:prstDash val="solid"/>
            <a:round/>
            <a:headEnd type="none" w="sm" len="sm"/>
            <a:tailEnd type="none" w="sm" len="sm"/>
          </a:ln>
        </p:spPr>
        <p:txBody>
          <a:bodyPr spcFirstLastPara="1" wrap="square" lIns="274300" tIns="91425" rIns="274300" bIns="91425" anchor="ctr" anchorCtr="0">
            <a:noAutofit/>
          </a:bodyPr>
          <a:lstStyle/>
          <a:p>
            <a:pPr marL="0" lvl="0" indent="0" algn="just" rtl="0">
              <a:spcBef>
                <a:spcPts val="0"/>
              </a:spcBef>
              <a:spcAft>
                <a:spcPts val="0"/>
              </a:spcAft>
              <a:buNone/>
            </a:pPr>
            <a:r>
              <a:rPr lang="en" sz="1300" b="1"/>
              <a:t>What do we infer?</a:t>
            </a:r>
            <a:endParaRPr sz="1300" b="1"/>
          </a:p>
          <a:p>
            <a:pPr marL="0" lvl="0" indent="0" algn="just" rtl="0">
              <a:spcBef>
                <a:spcPts val="0"/>
              </a:spcBef>
              <a:spcAft>
                <a:spcPts val="0"/>
              </a:spcAft>
              <a:buNone/>
            </a:pPr>
            <a:endParaRPr b="1"/>
          </a:p>
          <a:p>
            <a:pPr marL="0" lvl="0" indent="0" algn="just" rtl="0">
              <a:spcBef>
                <a:spcPts val="0"/>
              </a:spcBef>
              <a:spcAft>
                <a:spcPts val="0"/>
              </a:spcAft>
              <a:buNone/>
            </a:pPr>
            <a:r>
              <a:rPr lang="en" sz="1200"/>
              <a:t>There are factors that make the outlet of a brand in one city/state different from that in another city/state. Intuitively, these factors could be </a:t>
            </a:r>
            <a:r>
              <a:rPr lang="en" sz="1200" b="1"/>
              <a:t>usage behaviour or climate</a:t>
            </a:r>
            <a:r>
              <a:rPr lang="en" sz="1200"/>
              <a:t>, impact of which may be quantified through </a:t>
            </a:r>
            <a:r>
              <a:rPr lang="en" sz="1200" b="1"/>
              <a:t>sensor data.</a:t>
            </a:r>
            <a:endParaRPr sz="1200" b="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2732</Words>
  <Application>Microsoft Macintosh PowerPoint</Application>
  <PresentationFormat>On-screen Show (16:9)</PresentationFormat>
  <Paragraphs>540</Paragraphs>
  <Slides>32</Slides>
  <Notes>32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32</vt:i4>
      </vt:variant>
    </vt:vector>
  </HeadingPairs>
  <TitlesOfParts>
    <vt:vector size="34"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Yashvardhan Singh Deora</cp:lastModifiedBy>
  <cp:revision>7</cp:revision>
  <dcterms:modified xsi:type="dcterms:W3CDTF">2024-06-27T13:25:17Z</dcterms:modified>
</cp:coreProperties>
</file>